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7" r:id="rId2"/>
    <p:sldId id="333" r:id="rId3"/>
    <p:sldId id="317" r:id="rId4"/>
    <p:sldId id="318" r:id="rId5"/>
    <p:sldId id="322" r:id="rId6"/>
    <p:sldId id="331" r:id="rId7"/>
    <p:sldId id="289" r:id="rId8"/>
    <p:sldId id="325" r:id="rId9"/>
    <p:sldId id="326" r:id="rId10"/>
    <p:sldId id="327" r:id="rId11"/>
    <p:sldId id="265" r:id="rId12"/>
    <p:sldId id="319" r:id="rId13"/>
    <p:sldId id="305" r:id="rId14"/>
    <p:sldId id="307" r:id="rId15"/>
    <p:sldId id="329" r:id="rId16"/>
    <p:sldId id="28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B3E"/>
    <a:srgbClr val="F7DDDD"/>
    <a:srgbClr val="FA9696"/>
    <a:srgbClr val="FFB9BB"/>
    <a:srgbClr val="C86E6E"/>
    <a:srgbClr val="E26E6E"/>
    <a:srgbClr val="FF96FC"/>
    <a:srgbClr val="F0893C"/>
    <a:srgbClr val="F29A5B"/>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0" autoAdjust="0"/>
    <p:restoredTop sz="94414" autoAdjust="0"/>
  </p:normalViewPr>
  <p:slideViewPr>
    <p:cSldViewPr snapToGrid="0" showGuides="1">
      <p:cViewPr varScale="1">
        <p:scale>
          <a:sx n="104" d="100"/>
          <a:sy n="104" d="100"/>
        </p:scale>
        <p:origin x="9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2025/9/22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E559D-EC82-400B-8827-BA1C07E0510D}" type="slidenum">
              <a:rPr lang="en-US" smtClean="0"/>
              <a:t>6</a:t>
            </a:fld>
            <a:endParaRPr lang="en-US"/>
          </a:p>
        </p:txBody>
      </p:sp>
    </p:spTree>
    <p:extLst>
      <p:ext uri="{BB962C8B-B14F-4D97-AF65-F5344CB8AC3E}">
        <p14:creationId xmlns:p14="http://schemas.microsoft.com/office/powerpoint/2010/main" val="252037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5DF164E-D685-493E-AF07-0CE742DE1FDD}" type="slidenum">
              <a:rPr lang="zh-CN" altLang="en-US" smtClean="0"/>
              <a:t>16</a:t>
            </a:fld>
            <a:endParaRPr lang="zh-CN" altLang="en-US"/>
          </a:p>
        </p:txBody>
      </p:sp>
    </p:spTree>
    <p:extLst>
      <p:ext uri="{BB962C8B-B14F-4D97-AF65-F5344CB8AC3E}">
        <p14:creationId xmlns:p14="http://schemas.microsoft.com/office/powerpoint/2010/main" val="642985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cxnSp>
        <p:nvCxnSpPr>
          <p:cNvPr id="15" name="直接连接符 14"/>
          <p:cNvCxnSpPr/>
          <p:nvPr userDrawn="1"/>
        </p:nvCxnSpPr>
        <p:spPr>
          <a:xfrm>
            <a:off x="0" y="761332"/>
            <a:ext cx="12192000" cy="0"/>
          </a:xfrm>
          <a:prstGeom prst="line">
            <a:avLst/>
          </a:prstGeom>
          <a:ln>
            <a:solidFill>
              <a:srgbClr val="9F7D62"/>
            </a:solidFill>
          </a:ln>
        </p:spPr>
        <p:style>
          <a:lnRef idx="1">
            <a:schemeClr val="accent1"/>
          </a:lnRef>
          <a:fillRef idx="0">
            <a:schemeClr val="accent1"/>
          </a:fillRef>
          <a:effectRef idx="0">
            <a:schemeClr val="accent1"/>
          </a:effectRef>
          <a:fontRef idx="minor">
            <a:schemeClr val="tx1"/>
          </a:fontRef>
        </p:style>
      </p:cxnSp>
      <p:sp>
        <p:nvSpPr>
          <p:cNvPr id="16" name="椭圆 15"/>
          <p:cNvSpPr/>
          <p:nvPr userDrawn="1"/>
        </p:nvSpPr>
        <p:spPr>
          <a:xfrm>
            <a:off x="5933321" y="633664"/>
            <a:ext cx="258010" cy="258010"/>
          </a:xfrm>
          <a:prstGeom prst="ellipse">
            <a:avLst/>
          </a:prstGeom>
          <a:solidFill>
            <a:srgbClr val="86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6307136" y="667419"/>
            <a:ext cx="190500" cy="190500"/>
          </a:xfrm>
          <a:prstGeom prst="ellipse">
            <a:avLst/>
          </a:prstGeom>
          <a:solidFill>
            <a:srgbClr val="86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nvSpPr>
        <p:spPr>
          <a:xfrm>
            <a:off x="5627017" y="667419"/>
            <a:ext cx="190500" cy="190500"/>
          </a:xfrm>
          <a:prstGeom prst="ellipse">
            <a:avLst/>
          </a:prstGeom>
          <a:solidFill>
            <a:srgbClr val="86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2025/9/22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25" name="Picture Placeholder 24"/>
          <p:cNvSpPr>
            <a:spLocks noGrp="1"/>
          </p:cNvSpPr>
          <p:nvPr>
            <p:ph type="pic" sz="quarter" idx="15" hasCustomPrompt="1"/>
          </p:nvPr>
        </p:nvSpPr>
        <p:spPr>
          <a:xfrm>
            <a:off x="821833" y="4866945"/>
            <a:ext cx="877544" cy="877540"/>
          </a:xfrm>
          <a:custGeom>
            <a:avLst/>
            <a:gdLst>
              <a:gd name="connsiteX0" fmla="*/ 438772 w 877544"/>
              <a:gd name="connsiteY0" fmla="*/ 0 h 877540"/>
              <a:gd name="connsiteX1" fmla="*/ 877544 w 877544"/>
              <a:gd name="connsiteY1" fmla="*/ 438770 h 877540"/>
              <a:gd name="connsiteX2" fmla="*/ 438772 w 877544"/>
              <a:gd name="connsiteY2" fmla="*/ 877540 h 877540"/>
              <a:gd name="connsiteX3" fmla="*/ 0 w 877544"/>
              <a:gd name="connsiteY3" fmla="*/ 438770 h 877540"/>
              <a:gd name="connsiteX4" fmla="*/ 438772 w 877544"/>
              <a:gd name="connsiteY4" fmla="*/ 0 h 87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44" h="877540">
                <a:moveTo>
                  <a:pt x="438772" y="0"/>
                </a:moveTo>
                <a:cubicBezTo>
                  <a:pt x="681099" y="0"/>
                  <a:pt x="877544" y="196444"/>
                  <a:pt x="877544" y="438770"/>
                </a:cubicBezTo>
                <a:cubicBezTo>
                  <a:pt x="877544" y="681096"/>
                  <a:pt x="681099" y="877540"/>
                  <a:pt x="438772" y="877540"/>
                </a:cubicBezTo>
                <a:cubicBezTo>
                  <a:pt x="196445" y="877540"/>
                  <a:pt x="0" y="681096"/>
                  <a:pt x="0" y="438770"/>
                </a:cubicBezTo>
                <a:cubicBezTo>
                  <a:pt x="0" y="196444"/>
                  <a:pt x="196445" y="0"/>
                  <a:pt x="43877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3" name="Picture Placeholder 22"/>
          <p:cNvSpPr>
            <a:spLocks noGrp="1"/>
          </p:cNvSpPr>
          <p:nvPr>
            <p:ph type="pic" sz="quarter" idx="14" hasCustomPrompt="1"/>
          </p:nvPr>
        </p:nvSpPr>
        <p:spPr>
          <a:xfrm>
            <a:off x="2693831" y="3071547"/>
            <a:ext cx="919824" cy="919820"/>
          </a:xfrm>
          <a:custGeom>
            <a:avLst/>
            <a:gdLst>
              <a:gd name="connsiteX0" fmla="*/ 459912 w 919824"/>
              <a:gd name="connsiteY0" fmla="*/ 0 h 919820"/>
              <a:gd name="connsiteX1" fmla="*/ 919824 w 919824"/>
              <a:gd name="connsiteY1" fmla="*/ 459910 h 919820"/>
              <a:gd name="connsiteX2" fmla="*/ 459912 w 919824"/>
              <a:gd name="connsiteY2" fmla="*/ 919820 h 919820"/>
              <a:gd name="connsiteX3" fmla="*/ 0 w 919824"/>
              <a:gd name="connsiteY3" fmla="*/ 459910 h 919820"/>
              <a:gd name="connsiteX4" fmla="*/ 459912 w 919824"/>
              <a:gd name="connsiteY4" fmla="*/ 0 h 919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24" h="919820">
                <a:moveTo>
                  <a:pt x="459912" y="0"/>
                </a:moveTo>
                <a:cubicBezTo>
                  <a:pt x="713914" y="0"/>
                  <a:pt x="919824" y="205909"/>
                  <a:pt x="919824" y="459910"/>
                </a:cubicBezTo>
                <a:cubicBezTo>
                  <a:pt x="919824" y="713911"/>
                  <a:pt x="713914" y="919820"/>
                  <a:pt x="459912" y="919820"/>
                </a:cubicBezTo>
                <a:cubicBezTo>
                  <a:pt x="205910" y="919820"/>
                  <a:pt x="0" y="713911"/>
                  <a:pt x="0" y="459910"/>
                </a:cubicBezTo>
                <a:cubicBezTo>
                  <a:pt x="0" y="205909"/>
                  <a:pt x="205910" y="0"/>
                  <a:pt x="45991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Date Placeholder 1"/>
          <p:cNvSpPr>
            <a:spLocks noGrp="1"/>
          </p:cNvSpPr>
          <p:nvPr>
            <p:ph type="dt" sz="half" idx="10"/>
          </p:nvPr>
        </p:nvSpPr>
        <p:spPr/>
        <p:txBody>
          <a:bodyPr/>
          <a:lstStyle/>
          <a:p>
            <a:fld id="{CF2E1022-6572-4151-84DE-F3C4B735CE48}"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0C01E-A5BD-4043-91B0-38008325047B}" type="slidenum">
              <a:rPr lang="en-US" smtClean="0"/>
              <a:t>‹#›</a:t>
            </a:fld>
            <a:endParaRPr lang="en-US"/>
          </a:p>
        </p:txBody>
      </p:sp>
      <p:sp>
        <p:nvSpPr>
          <p:cNvPr id="22" name="Picture Placeholder 21"/>
          <p:cNvSpPr>
            <a:spLocks noGrp="1"/>
          </p:cNvSpPr>
          <p:nvPr>
            <p:ph type="pic" sz="quarter" idx="13" hasCustomPrompt="1"/>
          </p:nvPr>
        </p:nvSpPr>
        <p:spPr>
          <a:xfrm>
            <a:off x="4750158" y="1113516"/>
            <a:ext cx="1086118" cy="1086116"/>
          </a:xfrm>
          <a:custGeom>
            <a:avLst/>
            <a:gdLst>
              <a:gd name="connsiteX0" fmla="*/ 543059 w 1086118"/>
              <a:gd name="connsiteY0" fmla="*/ 0 h 1086116"/>
              <a:gd name="connsiteX1" fmla="*/ 1086118 w 1086118"/>
              <a:gd name="connsiteY1" fmla="*/ 543058 h 1086116"/>
              <a:gd name="connsiteX2" fmla="*/ 543059 w 1086118"/>
              <a:gd name="connsiteY2" fmla="*/ 1086116 h 1086116"/>
              <a:gd name="connsiteX3" fmla="*/ 0 w 1086118"/>
              <a:gd name="connsiteY3" fmla="*/ 543058 h 1086116"/>
              <a:gd name="connsiteX4" fmla="*/ 543059 w 1086118"/>
              <a:gd name="connsiteY4" fmla="*/ 0 h 108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18" h="1086116">
                <a:moveTo>
                  <a:pt x="543059" y="0"/>
                </a:moveTo>
                <a:cubicBezTo>
                  <a:pt x="842982" y="0"/>
                  <a:pt x="1086118" y="243135"/>
                  <a:pt x="1086118" y="543058"/>
                </a:cubicBezTo>
                <a:cubicBezTo>
                  <a:pt x="1086118" y="842981"/>
                  <a:pt x="842982" y="1086116"/>
                  <a:pt x="543059" y="1086116"/>
                </a:cubicBezTo>
                <a:cubicBezTo>
                  <a:pt x="243136" y="1086116"/>
                  <a:pt x="0" y="842981"/>
                  <a:pt x="0" y="543058"/>
                </a:cubicBezTo>
                <a:cubicBezTo>
                  <a:pt x="0" y="243135"/>
                  <a:pt x="243136" y="0"/>
                  <a:pt x="543059"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6" name="Picture Placeholder 25"/>
          <p:cNvSpPr>
            <a:spLocks noGrp="1"/>
          </p:cNvSpPr>
          <p:nvPr>
            <p:ph type="pic" sz="quarter" idx="16" hasCustomPrompt="1"/>
          </p:nvPr>
        </p:nvSpPr>
        <p:spPr>
          <a:xfrm>
            <a:off x="3545440" y="4866945"/>
            <a:ext cx="877544" cy="877540"/>
          </a:xfrm>
          <a:custGeom>
            <a:avLst/>
            <a:gdLst>
              <a:gd name="connsiteX0" fmla="*/ 438772 w 877544"/>
              <a:gd name="connsiteY0" fmla="*/ 0 h 877540"/>
              <a:gd name="connsiteX1" fmla="*/ 877544 w 877544"/>
              <a:gd name="connsiteY1" fmla="*/ 438770 h 877540"/>
              <a:gd name="connsiteX2" fmla="*/ 438772 w 877544"/>
              <a:gd name="connsiteY2" fmla="*/ 877540 h 877540"/>
              <a:gd name="connsiteX3" fmla="*/ 0 w 877544"/>
              <a:gd name="connsiteY3" fmla="*/ 438770 h 877540"/>
              <a:gd name="connsiteX4" fmla="*/ 438772 w 877544"/>
              <a:gd name="connsiteY4" fmla="*/ 0 h 87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44" h="877540">
                <a:moveTo>
                  <a:pt x="438772" y="0"/>
                </a:moveTo>
                <a:cubicBezTo>
                  <a:pt x="681099" y="0"/>
                  <a:pt x="877544" y="196444"/>
                  <a:pt x="877544" y="438770"/>
                </a:cubicBezTo>
                <a:cubicBezTo>
                  <a:pt x="877544" y="681096"/>
                  <a:pt x="681099" y="877540"/>
                  <a:pt x="438772" y="877540"/>
                </a:cubicBezTo>
                <a:cubicBezTo>
                  <a:pt x="196445" y="877540"/>
                  <a:pt x="0" y="681096"/>
                  <a:pt x="0" y="438770"/>
                </a:cubicBezTo>
                <a:cubicBezTo>
                  <a:pt x="0" y="196444"/>
                  <a:pt x="196445" y="0"/>
                  <a:pt x="43877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7" name="Picture Placeholder 26"/>
          <p:cNvSpPr>
            <a:spLocks noGrp="1"/>
          </p:cNvSpPr>
          <p:nvPr>
            <p:ph type="pic" sz="quarter" idx="17" hasCustomPrompt="1"/>
          </p:nvPr>
        </p:nvSpPr>
        <p:spPr>
          <a:xfrm>
            <a:off x="6269047" y="4866945"/>
            <a:ext cx="877544" cy="877540"/>
          </a:xfrm>
          <a:custGeom>
            <a:avLst/>
            <a:gdLst>
              <a:gd name="connsiteX0" fmla="*/ 438772 w 877544"/>
              <a:gd name="connsiteY0" fmla="*/ 0 h 877540"/>
              <a:gd name="connsiteX1" fmla="*/ 877544 w 877544"/>
              <a:gd name="connsiteY1" fmla="*/ 438770 h 877540"/>
              <a:gd name="connsiteX2" fmla="*/ 438772 w 877544"/>
              <a:gd name="connsiteY2" fmla="*/ 877540 h 877540"/>
              <a:gd name="connsiteX3" fmla="*/ 0 w 877544"/>
              <a:gd name="connsiteY3" fmla="*/ 438770 h 877540"/>
              <a:gd name="connsiteX4" fmla="*/ 438772 w 877544"/>
              <a:gd name="connsiteY4" fmla="*/ 0 h 87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44" h="877540">
                <a:moveTo>
                  <a:pt x="438772" y="0"/>
                </a:moveTo>
                <a:cubicBezTo>
                  <a:pt x="681099" y="0"/>
                  <a:pt x="877544" y="196444"/>
                  <a:pt x="877544" y="438770"/>
                </a:cubicBezTo>
                <a:cubicBezTo>
                  <a:pt x="877544" y="681096"/>
                  <a:pt x="681099" y="877540"/>
                  <a:pt x="438772" y="877540"/>
                </a:cubicBezTo>
                <a:cubicBezTo>
                  <a:pt x="196445" y="877540"/>
                  <a:pt x="0" y="681096"/>
                  <a:pt x="0" y="438770"/>
                </a:cubicBezTo>
                <a:cubicBezTo>
                  <a:pt x="0" y="196444"/>
                  <a:pt x="196445" y="0"/>
                  <a:pt x="43877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8" name="Picture Placeholder 27"/>
          <p:cNvSpPr>
            <a:spLocks noGrp="1"/>
          </p:cNvSpPr>
          <p:nvPr>
            <p:ph type="pic" sz="quarter" idx="18" hasCustomPrompt="1"/>
          </p:nvPr>
        </p:nvSpPr>
        <p:spPr>
          <a:xfrm>
            <a:off x="8992654" y="4866945"/>
            <a:ext cx="877544" cy="877540"/>
          </a:xfrm>
          <a:custGeom>
            <a:avLst/>
            <a:gdLst>
              <a:gd name="connsiteX0" fmla="*/ 438772 w 877544"/>
              <a:gd name="connsiteY0" fmla="*/ 0 h 877540"/>
              <a:gd name="connsiteX1" fmla="*/ 877544 w 877544"/>
              <a:gd name="connsiteY1" fmla="*/ 438770 h 877540"/>
              <a:gd name="connsiteX2" fmla="*/ 438772 w 877544"/>
              <a:gd name="connsiteY2" fmla="*/ 877540 h 877540"/>
              <a:gd name="connsiteX3" fmla="*/ 0 w 877544"/>
              <a:gd name="connsiteY3" fmla="*/ 438770 h 877540"/>
              <a:gd name="connsiteX4" fmla="*/ 438772 w 877544"/>
              <a:gd name="connsiteY4" fmla="*/ 0 h 87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44" h="877540">
                <a:moveTo>
                  <a:pt x="438772" y="0"/>
                </a:moveTo>
                <a:cubicBezTo>
                  <a:pt x="681099" y="0"/>
                  <a:pt x="877544" y="196444"/>
                  <a:pt x="877544" y="438770"/>
                </a:cubicBezTo>
                <a:cubicBezTo>
                  <a:pt x="877544" y="681096"/>
                  <a:pt x="681099" y="877540"/>
                  <a:pt x="438772" y="877540"/>
                </a:cubicBezTo>
                <a:cubicBezTo>
                  <a:pt x="196445" y="877540"/>
                  <a:pt x="0" y="681096"/>
                  <a:pt x="0" y="438770"/>
                </a:cubicBezTo>
                <a:cubicBezTo>
                  <a:pt x="0" y="196444"/>
                  <a:pt x="196445" y="0"/>
                  <a:pt x="43877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4" name="Picture Placeholder 23"/>
          <p:cNvSpPr>
            <a:spLocks noGrp="1"/>
          </p:cNvSpPr>
          <p:nvPr>
            <p:ph type="pic" sz="quarter" idx="19" hasCustomPrompt="1"/>
          </p:nvPr>
        </p:nvSpPr>
        <p:spPr>
          <a:xfrm>
            <a:off x="7006107" y="3071547"/>
            <a:ext cx="919824" cy="919820"/>
          </a:xfrm>
          <a:custGeom>
            <a:avLst/>
            <a:gdLst>
              <a:gd name="connsiteX0" fmla="*/ 459912 w 919824"/>
              <a:gd name="connsiteY0" fmla="*/ 0 h 919820"/>
              <a:gd name="connsiteX1" fmla="*/ 919824 w 919824"/>
              <a:gd name="connsiteY1" fmla="*/ 459910 h 919820"/>
              <a:gd name="connsiteX2" fmla="*/ 459912 w 919824"/>
              <a:gd name="connsiteY2" fmla="*/ 919820 h 919820"/>
              <a:gd name="connsiteX3" fmla="*/ 0 w 919824"/>
              <a:gd name="connsiteY3" fmla="*/ 459910 h 919820"/>
              <a:gd name="connsiteX4" fmla="*/ 459912 w 919824"/>
              <a:gd name="connsiteY4" fmla="*/ 0 h 919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24" h="919820">
                <a:moveTo>
                  <a:pt x="459912" y="0"/>
                </a:moveTo>
                <a:cubicBezTo>
                  <a:pt x="713914" y="0"/>
                  <a:pt x="919824" y="205909"/>
                  <a:pt x="919824" y="459910"/>
                </a:cubicBezTo>
                <a:cubicBezTo>
                  <a:pt x="919824" y="713911"/>
                  <a:pt x="713914" y="919820"/>
                  <a:pt x="459912" y="919820"/>
                </a:cubicBezTo>
                <a:cubicBezTo>
                  <a:pt x="205910" y="919820"/>
                  <a:pt x="0" y="713911"/>
                  <a:pt x="0" y="459910"/>
                </a:cubicBezTo>
                <a:cubicBezTo>
                  <a:pt x="0" y="205909"/>
                  <a:pt x="205910" y="0"/>
                  <a:pt x="45991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96906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1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 y="42204"/>
            <a:ext cx="15450095" cy="6334539"/>
          </a:xfrm>
          <a:prstGeom prst="rect">
            <a:avLst/>
          </a:prstGeom>
        </p:spPr>
      </p:pic>
      <p:grpSp>
        <p:nvGrpSpPr>
          <p:cNvPr id="10" name="组合 9"/>
          <p:cNvGrpSpPr/>
          <p:nvPr/>
        </p:nvGrpSpPr>
        <p:grpSpPr>
          <a:xfrm>
            <a:off x="1881807" y="4273924"/>
            <a:ext cx="6416625" cy="2113623"/>
            <a:chOff x="4805169" y="3003803"/>
            <a:chExt cx="2581661" cy="850394"/>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1491" y="3022091"/>
              <a:ext cx="509017" cy="81381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169" y="3003803"/>
              <a:ext cx="2581661" cy="850394"/>
            </a:xfrm>
            <a:prstGeom prst="rect">
              <a:avLst/>
            </a:prstGeom>
          </p:spPr>
        </p:pic>
      </p:gr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042" y="3732325"/>
            <a:ext cx="1221693" cy="1953247"/>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18" y="379335"/>
            <a:ext cx="2584188" cy="6478665"/>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7312"/>
            <a:ext cx="12192000" cy="3980688"/>
          </a:xfrm>
          <a:prstGeom prst="rect">
            <a:avLst/>
          </a:prstGeom>
        </p:spPr>
      </p:pic>
      <p:sp>
        <p:nvSpPr>
          <p:cNvPr id="12" name="文本框 11"/>
          <p:cNvSpPr txBox="1"/>
          <p:nvPr/>
        </p:nvSpPr>
        <p:spPr>
          <a:xfrm>
            <a:off x="1881807" y="2000258"/>
            <a:ext cx="9605343" cy="707886"/>
          </a:xfrm>
          <a:prstGeom prst="rect">
            <a:avLst/>
          </a:prstGeom>
          <a:noFill/>
        </p:spPr>
        <p:txBody>
          <a:bodyPr wrap="square" rtlCol="0">
            <a:spAutoFit/>
          </a:bodyPr>
          <a:lstStyle/>
          <a:p>
            <a:r>
              <a:rPr lang="zh-TW" altLang="en-US" sz="4000" b="1" dirty="0">
                <a:solidFill>
                  <a:srgbClr val="865B3E"/>
                </a:solidFill>
                <a:latin typeface="微軟正黑體" panose="020B0604030504040204" pitchFamily="34" charset="-120"/>
                <a:ea typeface="微軟正黑體" panose="020B0604030504040204" pitchFamily="34" charset="-120"/>
                <a:cs typeface="Times New Roman" pitchFamily="18" charset="0"/>
              </a:rPr>
              <a:t>新竹市</a:t>
            </a:r>
            <a:r>
              <a:rPr lang="en-US" altLang="zh-TW" sz="4000" b="1" dirty="0">
                <a:solidFill>
                  <a:srgbClr val="865B3E"/>
                </a:solidFill>
                <a:latin typeface="微軟正黑體" panose="020B0604030504040204" pitchFamily="34" charset="-120"/>
                <a:ea typeface="微軟正黑體" panose="020B0604030504040204" pitchFamily="34" charset="-120"/>
                <a:cs typeface="Times New Roman" pitchFamily="18" charset="0"/>
              </a:rPr>
              <a:t>115</a:t>
            </a:r>
            <a:r>
              <a:rPr lang="zh-TW" altLang="en-US" sz="4000" b="1" dirty="0">
                <a:solidFill>
                  <a:srgbClr val="865B3E"/>
                </a:solidFill>
                <a:latin typeface="微軟正黑體" panose="020B0604030504040204" pitchFamily="34" charset="-120"/>
                <a:ea typeface="微軟正黑體" panose="020B0604030504040204" pitchFamily="34" charset="-120"/>
                <a:cs typeface="Times New Roman" pitchFamily="18" charset="0"/>
              </a:rPr>
              <a:t>學年度國小新生特教鑑定安置</a:t>
            </a:r>
            <a:endParaRPr lang="zh-CN" altLang="en-US" sz="4000" b="1" dirty="0">
              <a:solidFill>
                <a:srgbClr val="865B3E"/>
              </a:solidFill>
              <a:latin typeface="微軟正黑體" panose="020B0604030504040204" pitchFamily="34" charset="-120"/>
              <a:ea typeface="微軟正黑體" panose="020B0604030504040204" pitchFamily="34" charset="-120"/>
            </a:endParaRPr>
          </a:p>
        </p:txBody>
      </p:sp>
      <p:cxnSp>
        <p:nvCxnSpPr>
          <p:cNvPr id="14" name="直接连接符 13"/>
          <p:cNvCxnSpPr/>
          <p:nvPr/>
        </p:nvCxnSpPr>
        <p:spPr>
          <a:xfrm>
            <a:off x="3056223" y="2922049"/>
            <a:ext cx="1100783" cy="0"/>
          </a:xfrm>
          <a:prstGeom prst="line">
            <a:avLst/>
          </a:prstGeom>
          <a:ln>
            <a:solidFill>
              <a:srgbClr val="865B3E"/>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157006" y="2670552"/>
            <a:ext cx="3877985" cy="584775"/>
          </a:xfrm>
          <a:prstGeom prst="rect">
            <a:avLst/>
          </a:prstGeom>
          <a:noFill/>
        </p:spPr>
        <p:txBody>
          <a:bodyPr wrap="none" rtlCol="0">
            <a:spAutoFit/>
          </a:bodyPr>
          <a:lstStyle>
            <a:defPPr>
              <a:defRPr lang="zh-CN"/>
            </a:defPPr>
            <a:lvl1pPr>
              <a:defRPr sz="4000" b="1">
                <a:solidFill>
                  <a:srgbClr val="865B3E"/>
                </a:solidFill>
                <a:latin typeface="微软雅黑" panose="020B0503020204020204" pitchFamily="34" charset="-122"/>
                <a:ea typeface="微软雅黑" panose="020B0503020204020204" pitchFamily="34" charset="-122"/>
              </a:defRPr>
            </a:lvl1pPr>
          </a:lstStyle>
          <a:p>
            <a:r>
              <a:rPr lang="zh-TW" altLang="en-US" sz="3200" b="0" dirty="0"/>
              <a:t>新竹市特教資源中心</a:t>
            </a:r>
            <a:endParaRPr lang="zh-CN" altLang="en-US" sz="3200" b="0" dirty="0"/>
          </a:p>
        </p:txBody>
      </p:sp>
      <p:cxnSp>
        <p:nvCxnSpPr>
          <p:cNvPr id="18" name="直接连接符 17"/>
          <p:cNvCxnSpPr/>
          <p:nvPr/>
        </p:nvCxnSpPr>
        <p:spPr>
          <a:xfrm>
            <a:off x="7862643" y="2922049"/>
            <a:ext cx="1100783" cy="0"/>
          </a:xfrm>
          <a:prstGeom prst="line">
            <a:avLst/>
          </a:prstGeom>
          <a:ln>
            <a:solidFill>
              <a:srgbClr val="865B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468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
                                        <p:tgtEl>
                                          <p:spTgt spid="10"/>
                                        </p:tgtEl>
                                      </p:cBhvr>
                                    </p:animEffect>
                                    <p:anim calcmode="lin" valueType="num">
                                      <p:cBhvr>
                                        <p:cTn id="14" dur="300" fill="hold"/>
                                        <p:tgtEl>
                                          <p:spTgt spid="10"/>
                                        </p:tgtEl>
                                        <p:attrNameLst>
                                          <p:attrName>ppt_x</p:attrName>
                                        </p:attrNameLst>
                                      </p:cBhvr>
                                      <p:tavLst>
                                        <p:tav tm="0">
                                          <p:val>
                                            <p:strVal val="#ppt_x"/>
                                          </p:val>
                                        </p:tav>
                                        <p:tav tm="100000">
                                          <p:val>
                                            <p:strVal val="#ppt_x"/>
                                          </p:val>
                                        </p:tav>
                                      </p:tavLst>
                                    </p:anim>
                                    <p:anim calcmode="lin" valueType="num">
                                      <p:cBhvr>
                                        <p:cTn id="15" dur="3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600"/>
                            </p:stCondLst>
                            <p:childTnLst>
                              <p:par>
                                <p:cTn id="17" presetID="1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00"/>
                                        <p:tgtEl>
                                          <p:spTgt spid="11"/>
                                        </p:tgtEl>
                                        <p:attrNameLst>
                                          <p:attrName>ppt_x</p:attrName>
                                        </p:attrNameLst>
                                      </p:cBhvr>
                                      <p:tavLst>
                                        <p:tav tm="0">
                                          <p:val>
                                            <p:strVal val="#ppt_x-#ppt_w*1.125000"/>
                                          </p:val>
                                        </p:tav>
                                        <p:tav tm="100000">
                                          <p:val>
                                            <p:strVal val="#ppt_x"/>
                                          </p:val>
                                        </p:tav>
                                      </p:tavLst>
                                    </p:anim>
                                    <p:animEffect transition="in" filter="wipe(right)">
                                      <p:cBhvr>
                                        <p:cTn id="20" dur="300"/>
                                        <p:tgtEl>
                                          <p:spTgt spid="11"/>
                                        </p:tgtEl>
                                      </p:cBhvr>
                                    </p:animEffect>
                                  </p:childTnLst>
                                </p:cTn>
                              </p:par>
                            </p:childTnLst>
                          </p:cTn>
                        </p:par>
                        <p:par>
                          <p:cTn id="21" fill="hold">
                            <p:stCondLst>
                              <p:cond delay="900"/>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400" fill="hold"/>
                                        <p:tgtEl>
                                          <p:spTgt spid="12"/>
                                        </p:tgtEl>
                                        <p:attrNameLst>
                                          <p:attrName>ppt_w</p:attrName>
                                        </p:attrNameLst>
                                      </p:cBhvr>
                                      <p:tavLst>
                                        <p:tav tm="0">
                                          <p:val>
                                            <p:fltVal val="0"/>
                                          </p:val>
                                        </p:tav>
                                        <p:tav tm="100000">
                                          <p:val>
                                            <p:strVal val="#ppt_w"/>
                                          </p:val>
                                        </p:tav>
                                      </p:tavLst>
                                    </p:anim>
                                    <p:anim calcmode="lin" valueType="num">
                                      <p:cBhvr>
                                        <p:cTn id="25" dur="4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2020"/>
                            </p:stCondLst>
                            <p:childTnLst>
                              <p:par>
                                <p:cTn id="27" presetID="2" presetClass="entr" presetSubtype="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780" fill="hold"/>
                                        <p:tgtEl>
                                          <p:spTgt spid="14"/>
                                        </p:tgtEl>
                                        <p:attrNameLst>
                                          <p:attrName>ppt_x</p:attrName>
                                        </p:attrNameLst>
                                      </p:cBhvr>
                                      <p:tavLst>
                                        <p:tav tm="0">
                                          <p:val>
                                            <p:strVal val="1+#ppt_w/2"/>
                                          </p:val>
                                        </p:tav>
                                        <p:tav tm="100000">
                                          <p:val>
                                            <p:strVal val="#ppt_x"/>
                                          </p:val>
                                        </p:tav>
                                      </p:tavLst>
                                    </p:anim>
                                    <p:anim calcmode="lin" valueType="num">
                                      <p:cBhvr additive="base">
                                        <p:cTn id="30" dur="78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2800"/>
                            </p:stCondLst>
                            <p:childTnLst>
                              <p:par>
                                <p:cTn id="32" presetID="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33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
          <p:cNvSpPr>
            <a:spLocks noChangeArrowheads="1"/>
          </p:cNvSpPr>
          <p:nvPr/>
        </p:nvSpPr>
        <p:spPr bwMode="auto">
          <a:xfrm>
            <a:off x="2813576" y="2655701"/>
            <a:ext cx="1794933" cy="895351"/>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0" name="Freeform 7"/>
          <p:cNvSpPr>
            <a:spLocks noChangeArrowheads="1"/>
          </p:cNvSpPr>
          <p:nvPr/>
        </p:nvSpPr>
        <p:spPr bwMode="auto">
          <a:xfrm>
            <a:off x="4441293" y="3551050"/>
            <a:ext cx="1790700" cy="897467"/>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1" name="Freeform 8"/>
          <p:cNvSpPr>
            <a:spLocks noChangeArrowheads="1"/>
          </p:cNvSpPr>
          <p:nvPr/>
        </p:nvSpPr>
        <p:spPr bwMode="auto">
          <a:xfrm>
            <a:off x="6071126" y="2655701"/>
            <a:ext cx="1794933" cy="895351"/>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3" name="Freeform 10"/>
          <p:cNvSpPr>
            <a:spLocks noChangeArrowheads="1"/>
          </p:cNvSpPr>
          <p:nvPr/>
        </p:nvSpPr>
        <p:spPr bwMode="auto">
          <a:xfrm>
            <a:off x="7698843" y="3551050"/>
            <a:ext cx="1790700" cy="897467"/>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4" name="Freeform 11"/>
          <p:cNvSpPr>
            <a:spLocks noChangeArrowheads="1"/>
          </p:cNvSpPr>
          <p:nvPr/>
        </p:nvSpPr>
        <p:spPr bwMode="auto">
          <a:xfrm>
            <a:off x="9326559" y="2655700"/>
            <a:ext cx="1790700" cy="1540933"/>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450"/>
              <a:gd name="T47" fmla="*/ 523 w 523"/>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5" name="Freeform 12"/>
          <p:cNvSpPr>
            <a:spLocks noChangeArrowheads="1"/>
          </p:cNvSpPr>
          <p:nvPr/>
        </p:nvSpPr>
        <p:spPr bwMode="auto">
          <a:xfrm>
            <a:off x="10850559" y="4109851"/>
            <a:ext cx="376767" cy="338667"/>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3"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6" name="Freeform 13"/>
          <p:cNvSpPr>
            <a:spLocks noChangeArrowheads="1"/>
          </p:cNvSpPr>
          <p:nvPr/>
        </p:nvSpPr>
        <p:spPr bwMode="auto">
          <a:xfrm>
            <a:off x="1080026" y="2655700"/>
            <a:ext cx="376767" cy="338667"/>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5"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7" name="Freeform 14"/>
          <p:cNvSpPr>
            <a:spLocks noChangeArrowheads="1"/>
          </p:cNvSpPr>
          <p:nvPr/>
        </p:nvSpPr>
        <p:spPr bwMode="auto">
          <a:xfrm>
            <a:off x="1185859" y="2952034"/>
            <a:ext cx="1794933" cy="1496484"/>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8" name="Freeform 15"/>
          <p:cNvSpPr>
            <a:spLocks noChangeArrowheads="1"/>
          </p:cNvSpPr>
          <p:nvPr/>
        </p:nvSpPr>
        <p:spPr bwMode="auto">
          <a:xfrm>
            <a:off x="2068510" y="3800817"/>
            <a:ext cx="27516" cy="522816"/>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 name="T12" fmla="*/ 0 60000 65536"/>
              <a:gd name="T13" fmla="*/ 0 60000 65536"/>
              <a:gd name="T14" fmla="*/ 0 60000 65536"/>
              <a:gd name="T15" fmla="*/ 0 60000 65536"/>
              <a:gd name="T16" fmla="*/ 0 60000 65536"/>
              <a:gd name="T17" fmla="*/ 0 60000 65536"/>
              <a:gd name="T18" fmla="*/ 0 w 14"/>
              <a:gd name="T19" fmla="*/ 0 h 262"/>
              <a:gd name="T20" fmla="*/ 14 w 14"/>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9" name="Oval 16"/>
          <p:cNvSpPr>
            <a:spLocks noChangeArrowheads="1"/>
          </p:cNvSpPr>
          <p:nvPr/>
        </p:nvSpPr>
        <p:spPr bwMode="auto">
          <a:xfrm>
            <a:off x="1465260" y="2655701"/>
            <a:ext cx="1234017" cy="1231900"/>
          </a:xfrm>
          <a:prstGeom prst="ellipse">
            <a:avLst/>
          </a:prstGeom>
          <a:solidFill>
            <a:schemeClr val="accent1"/>
          </a:solidFill>
          <a:ln>
            <a:noFill/>
          </a:ln>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00">
              <a:solidFill>
                <a:srgbClr val="000000"/>
              </a:solidFill>
              <a:sym typeface="宋体" pitchFamily="2" charset="-122"/>
            </a:endParaRPr>
          </a:p>
        </p:txBody>
      </p:sp>
      <p:sp>
        <p:nvSpPr>
          <p:cNvPr id="90" name="Freeform 17"/>
          <p:cNvSpPr>
            <a:spLocks noChangeArrowheads="1"/>
          </p:cNvSpPr>
          <p:nvPr/>
        </p:nvSpPr>
        <p:spPr bwMode="auto">
          <a:xfrm>
            <a:off x="3696226" y="2780585"/>
            <a:ext cx="27517" cy="518583"/>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1" name="Oval 18"/>
          <p:cNvSpPr>
            <a:spLocks noChangeArrowheads="1"/>
          </p:cNvSpPr>
          <p:nvPr/>
        </p:nvSpPr>
        <p:spPr bwMode="auto">
          <a:xfrm>
            <a:off x="3095093" y="3214501"/>
            <a:ext cx="1231900" cy="1234017"/>
          </a:xfrm>
          <a:prstGeom prst="ellipse">
            <a:avLst/>
          </a:prstGeom>
          <a:solidFill>
            <a:srgbClr val="FA9696"/>
          </a:solidFill>
          <a:ln>
            <a:noFill/>
          </a:ln>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00">
              <a:solidFill>
                <a:srgbClr val="000000"/>
              </a:solidFill>
              <a:sym typeface="宋体" pitchFamily="2" charset="-122"/>
            </a:endParaRPr>
          </a:p>
        </p:txBody>
      </p:sp>
      <p:sp>
        <p:nvSpPr>
          <p:cNvPr id="92" name="Freeform 19"/>
          <p:cNvSpPr>
            <a:spLocks noChangeArrowheads="1"/>
          </p:cNvSpPr>
          <p:nvPr/>
        </p:nvSpPr>
        <p:spPr bwMode="auto">
          <a:xfrm>
            <a:off x="5323943" y="3800817"/>
            <a:ext cx="27516" cy="522816"/>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3" name="Oval 20"/>
          <p:cNvSpPr>
            <a:spLocks noChangeArrowheads="1"/>
          </p:cNvSpPr>
          <p:nvPr/>
        </p:nvSpPr>
        <p:spPr bwMode="auto">
          <a:xfrm>
            <a:off x="4722809" y="2655701"/>
            <a:ext cx="1234016" cy="1231900"/>
          </a:xfrm>
          <a:prstGeom prst="ellipse">
            <a:avLst/>
          </a:prstGeom>
          <a:solidFill>
            <a:schemeClr val="accent3"/>
          </a:solidFill>
          <a:ln>
            <a:noFill/>
          </a:ln>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00">
              <a:solidFill>
                <a:srgbClr val="000000"/>
              </a:solidFill>
              <a:sym typeface="宋体" pitchFamily="2" charset="-122"/>
            </a:endParaRPr>
          </a:p>
        </p:txBody>
      </p:sp>
      <p:sp>
        <p:nvSpPr>
          <p:cNvPr id="94" name="Freeform 21"/>
          <p:cNvSpPr>
            <a:spLocks noChangeArrowheads="1"/>
          </p:cNvSpPr>
          <p:nvPr/>
        </p:nvSpPr>
        <p:spPr bwMode="auto">
          <a:xfrm>
            <a:off x="6955892" y="2780585"/>
            <a:ext cx="25400" cy="518583"/>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5" name="Oval 22"/>
          <p:cNvSpPr>
            <a:spLocks noChangeArrowheads="1"/>
          </p:cNvSpPr>
          <p:nvPr/>
        </p:nvSpPr>
        <p:spPr bwMode="auto">
          <a:xfrm>
            <a:off x="6350526" y="3214501"/>
            <a:ext cx="1234017" cy="1234017"/>
          </a:xfrm>
          <a:prstGeom prst="ellipse">
            <a:avLst/>
          </a:prstGeom>
          <a:solidFill>
            <a:schemeClr val="accent1">
              <a:lumMod val="40000"/>
              <a:lumOff val="60000"/>
            </a:schemeClr>
          </a:solidFill>
          <a:ln>
            <a:noFill/>
          </a:ln>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00">
              <a:solidFill>
                <a:srgbClr val="000000"/>
              </a:solidFill>
              <a:sym typeface="宋体" pitchFamily="2" charset="-122"/>
            </a:endParaRPr>
          </a:p>
        </p:txBody>
      </p:sp>
      <p:sp>
        <p:nvSpPr>
          <p:cNvPr id="96" name="Freeform 23"/>
          <p:cNvSpPr>
            <a:spLocks noChangeArrowheads="1"/>
          </p:cNvSpPr>
          <p:nvPr/>
        </p:nvSpPr>
        <p:spPr bwMode="auto">
          <a:xfrm>
            <a:off x="8583609" y="3800817"/>
            <a:ext cx="25400" cy="522816"/>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7" name="Oval 24"/>
          <p:cNvSpPr>
            <a:spLocks noChangeArrowheads="1"/>
          </p:cNvSpPr>
          <p:nvPr/>
        </p:nvSpPr>
        <p:spPr bwMode="auto">
          <a:xfrm>
            <a:off x="7980359" y="2655701"/>
            <a:ext cx="1231900" cy="1231900"/>
          </a:xfrm>
          <a:prstGeom prst="ellipse">
            <a:avLst/>
          </a:prstGeom>
          <a:solidFill>
            <a:srgbClr val="FA9696"/>
          </a:solidFill>
          <a:ln>
            <a:noFill/>
          </a:ln>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00">
              <a:solidFill>
                <a:srgbClr val="000000"/>
              </a:solidFill>
              <a:sym typeface="宋体" pitchFamily="2" charset="-122"/>
            </a:endParaRPr>
          </a:p>
        </p:txBody>
      </p:sp>
      <p:sp>
        <p:nvSpPr>
          <p:cNvPr id="98" name="Freeform 25"/>
          <p:cNvSpPr>
            <a:spLocks noChangeArrowheads="1"/>
          </p:cNvSpPr>
          <p:nvPr/>
        </p:nvSpPr>
        <p:spPr bwMode="auto">
          <a:xfrm>
            <a:off x="10211325" y="2780585"/>
            <a:ext cx="25400" cy="518583"/>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 name="T12" fmla="*/ 0 60000 65536"/>
              <a:gd name="T13" fmla="*/ 0 60000 65536"/>
              <a:gd name="T14" fmla="*/ 0 60000 65536"/>
              <a:gd name="T15" fmla="*/ 0 60000 65536"/>
              <a:gd name="T16" fmla="*/ 0 60000 65536"/>
              <a:gd name="T17" fmla="*/ 0 60000 65536"/>
              <a:gd name="T18" fmla="*/ 0 w 13"/>
              <a:gd name="T19" fmla="*/ 0 h 261"/>
              <a:gd name="T20" fmla="*/ 13 w 13"/>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9" name="Oval 26"/>
          <p:cNvSpPr>
            <a:spLocks noChangeArrowheads="1"/>
          </p:cNvSpPr>
          <p:nvPr/>
        </p:nvSpPr>
        <p:spPr bwMode="auto">
          <a:xfrm>
            <a:off x="9608076" y="3214501"/>
            <a:ext cx="1234016" cy="1234017"/>
          </a:xfrm>
          <a:prstGeom prst="ellipse">
            <a:avLst/>
          </a:prstGeom>
          <a:solidFill>
            <a:schemeClr val="accent1"/>
          </a:solidFill>
          <a:ln>
            <a:noFill/>
          </a:ln>
        </p:spPr>
        <p:txBody>
          <a:bodyPr lIns="121917" tIns="60958" rIns="121917" bIns="60958"/>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2100">
              <a:solidFill>
                <a:srgbClr val="000000"/>
              </a:solidFill>
              <a:sym typeface="宋体" pitchFamily="2" charset="-122"/>
            </a:endParaRPr>
          </a:p>
        </p:txBody>
      </p:sp>
      <p:sp>
        <p:nvSpPr>
          <p:cNvPr id="100" name="TextBox 87"/>
          <p:cNvSpPr>
            <a:spLocks noChangeArrowheads="1"/>
          </p:cNvSpPr>
          <p:nvPr/>
        </p:nvSpPr>
        <p:spPr bwMode="auto">
          <a:xfrm>
            <a:off x="1830515" y="2985074"/>
            <a:ext cx="499491"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b="1" dirty="0">
                <a:solidFill>
                  <a:schemeClr val="bg1"/>
                </a:solidFill>
                <a:latin typeface="微软雅黑" pitchFamily="34" charset="-122"/>
                <a:ea typeface="微软雅黑" pitchFamily="34" charset="-122"/>
                <a:sym typeface="Arial" pitchFamily="34" charset="0"/>
              </a:rPr>
              <a:t>1</a:t>
            </a:r>
            <a:endParaRPr lang="zh-CN" altLang="en-US" sz="3200" b="1" dirty="0">
              <a:solidFill>
                <a:schemeClr val="bg1"/>
              </a:solidFill>
              <a:latin typeface="微软雅黑" pitchFamily="34" charset="-122"/>
              <a:ea typeface="微软雅黑" pitchFamily="34" charset="-122"/>
              <a:sym typeface="Arial" pitchFamily="34" charset="0"/>
            </a:endParaRPr>
          </a:p>
        </p:txBody>
      </p:sp>
      <p:sp>
        <p:nvSpPr>
          <p:cNvPr id="103" name="TextBox 95"/>
          <p:cNvSpPr>
            <a:spLocks noChangeArrowheads="1"/>
          </p:cNvSpPr>
          <p:nvPr/>
        </p:nvSpPr>
        <p:spPr bwMode="auto">
          <a:xfrm>
            <a:off x="5124923" y="2935503"/>
            <a:ext cx="499491"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b="1" dirty="0">
                <a:solidFill>
                  <a:schemeClr val="bg1"/>
                </a:solidFill>
                <a:latin typeface="微软雅黑" pitchFamily="34" charset="-122"/>
                <a:ea typeface="微软雅黑" pitchFamily="34" charset="-122"/>
                <a:sym typeface="Arial" pitchFamily="34" charset="0"/>
              </a:rPr>
              <a:t>3</a:t>
            </a:r>
            <a:endParaRPr lang="zh-CN" altLang="en-US" sz="3200" b="1" dirty="0">
              <a:solidFill>
                <a:schemeClr val="bg1"/>
              </a:solidFill>
              <a:latin typeface="微软雅黑" pitchFamily="34" charset="-122"/>
              <a:ea typeface="微软雅黑" pitchFamily="34" charset="-122"/>
              <a:sym typeface="Arial" pitchFamily="34" charset="0"/>
            </a:endParaRPr>
          </a:p>
        </p:txBody>
      </p:sp>
      <p:sp>
        <p:nvSpPr>
          <p:cNvPr id="106" name="TextBox 98"/>
          <p:cNvSpPr>
            <a:spLocks noChangeArrowheads="1"/>
          </p:cNvSpPr>
          <p:nvPr/>
        </p:nvSpPr>
        <p:spPr bwMode="auto">
          <a:xfrm>
            <a:off x="8357147" y="2986710"/>
            <a:ext cx="499491"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b="1" dirty="0">
                <a:solidFill>
                  <a:schemeClr val="bg1"/>
                </a:solidFill>
                <a:latin typeface="微软雅黑" pitchFamily="34" charset="-122"/>
                <a:ea typeface="微软雅黑" pitchFamily="34" charset="-122"/>
                <a:sym typeface="Arial" pitchFamily="34" charset="0"/>
              </a:rPr>
              <a:t>5</a:t>
            </a:r>
            <a:endParaRPr lang="zh-CN" altLang="en-US" sz="3200" b="1" dirty="0">
              <a:solidFill>
                <a:schemeClr val="bg1"/>
              </a:solidFill>
              <a:latin typeface="微软雅黑" pitchFamily="34" charset="-122"/>
              <a:ea typeface="微软雅黑" pitchFamily="34" charset="-122"/>
              <a:sym typeface="Arial" pitchFamily="34" charset="0"/>
            </a:endParaRPr>
          </a:p>
        </p:txBody>
      </p:sp>
      <p:sp>
        <p:nvSpPr>
          <p:cNvPr id="109" name="TextBox 101"/>
          <p:cNvSpPr>
            <a:spLocks noChangeArrowheads="1"/>
          </p:cNvSpPr>
          <p:nvPr/>
        </p:nvSpPr>
        <p:spPr bwMode="auto">
          <a:xfrm>
            <a:off x="3459292" y="3508578"/>
            <a:ext cx="499490"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b="1" dirty="0">
                <a:solidFill>
                  <a:schemeClr val="bg1"/>
                </a:solidFill>
                <a:latin typeface="微软雅黑" pitchFamily="34" charset="-122"/>
                <a:ea typeface="微软雅黑" pitchFamily="34" charset="-122"/>
                <a:sym typeface="Arial" pitchFamily="34" charset="0"/>
              </a:rPr>
              <a:t>2</a:t>
            </a:r>
            <a:endParaRPr lang="zh-CN" altLang="en-US" sz="3200" b="1" dirty="0">
              <a:solidFill>
                <a:schemeClr val="bg1"/>
              </a:solidFill>
              <a:latin typeface="微软雅黑" pitchFamily="34" charset="-122"/>
              <a:ea typeface="微软雅黑" pitchFamily="34" charset="-122"/>
              <a:sym typeface="Arial" pitchFamily="34" charset="0"/>
            </a:endParaRPr>
          </a:p>
        </p:txBody>
      </p:sp>
      <p:sp>
        <p:nvSpPr>
          <p:cNvPr id="113" name="TextBox 104"/>
          <p:cNvSpPr>
            <a:spLocks noChangeArrowheads="1"/>
          </p:cNvSpPr>
          <p:nvPr/>
        </p:nvSpPr>
        <p:spPr bwMode="auto">
          <a:xfrm>
            <a:off x="6697790" y="3524344"/>
            <a:ext cx="499491"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b="1" dirty="0">
                <a:solidFill>
                  <a:schemeClr val="bg1"/>
                </a:solidFill>
                <a:latin typeface="微软雅黑" pitchFamily="34" charset="-122"/>
                <a:ea typeface="微软雅黑" pitchFamily="34" charset="-122"/>
                <a:sym typeface="Arial" pitchFamily="34" charset="0"/>
              </a:rPr>
              <a:t>4</a:t>
            </a:r>
            <a:endParaRPr lang="zh-CN" altLang="en-US" sz="3200" b="1" dirty="0">
              <a:solidFill>
                <a:schemeClr val="bg1"/>
              </a:solidFill>
              <a:latin typeface="微软雅黑" pitchFamily="34" charset="-122"/>
              <a:ea typeface="微软雅黑" pitchFamily="34" charset="-122"/>
              <a:sym typeface="Arial" pitchFamily="34" charset="0"/>
            </a:endParaRPr>
          </a:p>
        </p:txBody>
      </p:sp>
      <p:sp>
        <p:nvSpPr>
          <p:cNvPr id="116" name="TextBox 107"/>
          <p:cNvSpPr>
            <a:spLocks noChangeArrowheads="1"/>
          </p:cNvSpPr>
          <p:nvPr/>
        </p:nvSpPr>
        <p:spPr bwMode="auto">
          <a:xfrm>
            <a:off x="9986980" y="3493042"/>
            <a:ext cx="499491"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b="1" dirty="0">
                <a:solidFill>
                  <a:schemeClr val="bg1"/>
                </a:solidFill>
                <a:latin typeface="微软雅黑" pitchFamily="34" charset="-122"/>
                <a:ea typeface="微软雅黑" pitchFamily="34" charset="-122"/>
                <a:sym typeface="Arial" pitchFamily="34" charset="0"/>
              </a:rPr>
              <a:t>6</a:t>
            </a:r>
            <a:endParaRPr lang="zh-CN" altLang="en-US" sz="3200" b="1" dirty="0">
              <a:solidFill>
                <a:schemeClr val="bg1"/>
              </a:solidFill>
              <a:latin typeface="微软雅黑" pitchFamily="34" charset="-122"/>
              <a:ea typeface="微软雅黑" pitchFamily="34" charset="-122"/>
              <a:sym typeface="Arial" pitchFamily="34" charset="0"/>
            </a:endParaRPr>
          </a:p>
        </p:txBody>
      </p:sp>
      <p:sp>
        <p:nvSpPr>
          <p:cNvPr id="119" name="矩形 118"/>
          <p:cNvSpPr>
            <a:spLocks noChangeArrowheads="1"/>
          </p:cNvSpPr>
          <p:nvPr/>
        </p:nvSpPr>
        <p:spPr bwMode="auto">
          <a:xfrm>
            <a:off x="1047721" y="4526834"/>
            <a:ext cx="2041578"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sz="2800" b="1" dirty="0">
                <a:solidFill>
                  <a:srgbClr val="595959"/>
                </a:solidFill>
                <a:latin typeface="微軟正黑體" panose="020B0604030504040204" pitchFamily="34" charset="-120"/>
                <a:ea typeface="微軟正黑體" panose="020B0604030504040204" pitchFamily="34" charset="-120"/>
                <a:sym typeface="宋体" pitchFamily="2" charset="-122"/>
              </a:rPr>
              <a:t>無障礙環境</a:t>
            </a:r>
          </a:p>
        </p:txBody>
      </p:sp>
      <p:sp>
        <p:nvSpPr>
          <p:cNvPr id="120" name="矩形 119"/>
          <p:cNvSpPr>
            <a:spLocks noChangeArrowheads="1"/>
          </p:cNvSpPr>
          <p:nvPr/>
        </p:nvSpPr>
        <p:spPr bwMode="auto">
          <a:xfrm>
            <a:off x="2492589" y="2040570"/>
            <a:ext cx="2400651"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TW" altLang="en-US" sz="2800" b="1" dirty="0">
                <a:solidFill>
                  <a:srgbClr val="595959"/>
                </a:solidFill>
                <a:latin typeface="微軟正黑體" panose="020B0604030504040204" pitchFamily="34" charset="-120"/>
                <a:ea typeface="微軟正黑體" panose="020B0604030504040204" pitchFamily="34" charset="-120"/>
                <a:sym typeface="宋体" pitchFamily="2" charset="-122"/>
              </a:rPr>
              <a:t>在校生活協助</a:t>
            </a:r>
          </a:p>
        </p:txBody>
      </p:sp>
      <p:sp>
        <p:nvSpPr>
          <p:cNvPr id="121" name="矩形 120"/>
          <p:cNvSpPr>
            <a:spLocks noChangeArrowheads="1"/>
          </p:cNvSpPr>
          <p:nvPr/>
        </p:nvSpPr>
        <p:spPr bwMode="auto">
          <a:xfrm>
            <a:off x="4147007" y="4536468"/>
            <a:ext cx="2400651"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TW" altLang="en-US" sz="2800" b="1" dirty="0">
                <a:solidFill>
                  <a:srgbClr val="595959"/>
                </a:solidFill>
                <a:latin typeface="微軟正黑體" panose="020B0604030504040204" pitchFamily="34" charset="-120"/>
                <a:ea typeface="微軟正黑體" panose="020B0604030504040204" pitchFamily="34" charset="-120"/>
                <a:sym typeface="宋体" pitchFamily="2" charset="-122"/>
              </a:rPr>
              <a:t>考試評量服務</a:t>
            </a:r>
          </a:p>
        </p:txBody>
      </p:sp>
      <p:sp>
        <p:nvSpPr>
          <p:cNvPr id="122" name="矩形 121"/>
          <p:cNvSpPr>
            <a:spLocks noChangeArrowheads="1"/>
          </p:cNvSpPr>
          <p:nvPr/>
        </p:nvSpPr>
        <p:spPr bwMode="auto">
          <a:xfrm>
            <a:off x="5377675" y="2037812"/>
            <a:ext cx="3118796"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TW" altLang="en-US" sz="2800" b="1" dirty="0">
                <a:solidFill>
                  <a:srgbClr val="595959"/>
                </a:solidFill>
                <a:latin typeface="微軟正黑體" panose="020B0604030504040204" pitchFamily="34" charset="-120"/>
                <a:ea typeface="微軟正黑體" panose="020B0604030504040204" pitchFamily="34" charset="-120"/>
                <a:sym typeface="宋体" pitchFamily="2" charset="-122"/>
              </a:rPr>
              <a:t>專業團隊諮詢服務</a:t>
            </a:r>
          </a:p>
        </p:txBody>
      </p:sp>
      <p:sp>
        <p:nvSpPr>
          <p:cNvPr id="123" name="矩形 122"/>
          <p:cNvSpPr>
            <a:spLocks noChangeArrowheads="1"/>
          </p:cNvSpPr>
          <p:nvPr/>
        </p:nvSpPr>
        <p:spPr bwMode="auto">
          <a:xfrm>
            <a:off x="7246108" y="4522833"/>
            <a:ext cx="2725802" cy="141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TW" altLang="en-US" sz="2800" b="1" dirty="0">
                <a:solidFill>
                  <a:srgbClr val="595959"/>
                </a:solidFill>
                <a:latin typeface="微軟正黑體" panose="020B0604030504040204" pitchFamily="34" charset="-120"/>
                <a:ea typeface="微軟正黑體" panose="020B0604030504040204" pitchFamily="34" charset="-120"/>
                <a:sym typeface="宋体" pitchFamily="2" charset="-122"/>
              </a:rPr>
              <a:t>教育輔助器材</a:t>
            </a:r>
            <a:r>
              <a:rPr lang="en-US" altLang="zh-TW" sz="2800" b="1" dirty="0">
                <a:solidFill>
                  <a:srgbClr val="595959"/>
                </a:solidFill>
                <a:latin typeface="微軟正黑體" panose="020B0604030504040204" pitchFamily="34" charset="-120"/>
                <a:ea typeface="微軟正黑體" panose="020B0604030504040204" pitchFamily="34" charset="-120"/>
                <a:sym typeface="宋体" pitchFamily="2" charset="-122"/>
              </a:rPr>
              <a:t>〔</a:t>
            </a:r>
            <a:r>
              <a:rPr lang="zh-TW" altLang="en-US" sz="2800" b="1" dirty="0">
                <a:solidFill>
                  <a:srgbClr val="595959"/>
                </a:solidFill>
                <a:latin typeface="微軟正黑體" panose="020B0604030504040204" pitchFamily="34" charset="-120"/>
                <a:ea typeface="微軟正黑體" panose="020B0604030504040204" pitchFamily="34" charset="-120"/>
                <a:sym typeface="宋体" pitchFamily="2" charset="-122"/>
              </a:rPr>
              <a:t>如</a:t>
            </a:r>
            <a:r>
              <a:rPr lang="en-US" altLang="zh-TW" sz="2800" b="1" dirty="0">
                <a:solidFill>
                  <a:srgbClr val="595959"/>
                </a:solidFill>
                <a:latin typeface="微軟正黑體" panose="020B0604030504040204" pitchFamily="34" charset="-120"/>
                <a:ea typeface="微軟正黑體" panose="020B0604030504040204" pitchFamily="34" charset="-120"/>
                <a:sym typeface="宋体" pitchFamily="2" charset="-122"/>
              </a:rPr>
              <a:t>FM</a:t>
            </a:r>
            <a:r>
              <a:rPr lang="zh-TW" altLang="en-US" sz="2800" b="1" dirty="0">
                <a:solidFill>
                  <a:srgbClr val="595959"/>
                </a:solidFill>
                <a:latin typeface="微軟正黑體" panose="020B0604030504040204" pitchFamily="34" charset="-120"/>
                <a:ea typeface="微軟正黑體" panose="020B0604030504040204" pitchFamily="34" charset="-120"/>
                <a:sym typeface="宋体" pitchFamily="2" charset="-122"/>
              </a:rPr>
              <a:t>調頻系統</a:t>
            </a:r>
            <a:r>
              <a:rPr lang="zh-TW" altLang="en-US" sz="2800" b="1">
                <a:solidFill>
                  <a:srgbClr val="595959"/>
                </a:solidFill>
                <a:latin typeface="微軟正黑體" panose="020B0604030504040204" pitchFamily="34" charset="-120"/>
                <a:ea typeface="微軟正黑體" panose="020B0604030504040204" pitchFamily="34" charset="-120"/>
                <a:sym typeface="宋体" pitchFamily="2" charset="-122"/>
              </a:rPr>
              <a:t>、輪椅等</a:t>
            </a:r>
            <a:r>
              <a:rPr lang="en-US" altLang="zh-TW" sz="2800" b="1">
                <a:solidFill>
                  <a:srgbClr val="595959"/>
                </a:solidFill>
                <a:latin typeface="微軟正黑體" panose="020B0604030504040204" pitchFamily="34" charset="-120"/>
                <a:ea typeface="微軟正黑體" panose="020B0604030504040204" pitchFamily="34" charset="-120"/>
                <a:sym typeface="宋体" pitchFamily="2" charset="-122"/>
              </a:rPr>
              <a:t>〕</a:t>
            </a:r>
            <a:endParaRPr lang="zh-CN" altLang="en-US" sz="2800" b="1" dirty="0">
              <a:solidFill>
                <a:srgbClr val="595959"/>
              </a:solidFill>
              <a:latin typeface="微軟正黑體" panose="020B0604030504040204" pitchFamily="34" charset="-120"/>
              <a:ea typeface="微軟正黑體" panose="020B0604030504040204" pitchFamily="34" charset="-120"/>
              <a:sym typeface="宋体" pitchFamily="2" charset="-122"/>
            </a:endParaRPr>
          </a:p>
        </p:txBody>
      </p:sp>
      <p:sp>
        <p:nvSpPr>
          <p:cNvPr id="124" name="矩形 123"/>
          <p:cNvSpPr>
            <a:spLocks noChangeArrowheads="1"/>
          </p:cNvSpPr>
          <p:nvPr/>
        </p:nvSpPr>
        <p:spPr bwMode="auto">
          <a:xfrm>
            <a:off x="9390439" y="2046756"/>
            <a:ext cx="1682506"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sz="2800" b="1" dirty="0">
                <a:solidFill>
                  <a:srgbClr val="595959"/>
                </a:solidFill>
                <a:latin typeface="微軟正黑體" panose="020B0604030504040204" pitchFamily="34" charset="-120"/>
                <a:ea typeface="微軟正黑體" panose="020B0604030504040204" pitchFamily="34" charset="-120"/>
                <a:sym typeface="宋体" pitchFamily="2" charset="-122"/>
              </a:rPr>
              <a:t>交通服務</a:t>
            </a:r>
          </a:p>
        </p:txBody>
      </p:sp>
      <p:sp>
        <p:nvSpPr>
          <p:cNvPr id="49" name="Rectangle 2"/>
          <p:cNvSpPr>
            <a:spLocks noGrp="1" noChangeArrowheads="1"/>
          </p:cNvSpPr>
          <p:nvPr>
            <p:ph type="title"/>
          </p:nvPr>
        </p:nvSpPr>
        <p:spPr>
          <a:xfrm>
            <a:off x="2769271" y="290917"/>
            <a:ext cx="6785507" cy="1139825"/>
          </a:xfrm>
        </p:spPr>
        <p:txBody>
          <a:bodyPr/>
          <a:lstStyle/>
          <a:p>
            <a:pPr algn="ctr" eaLnBrk="1" hangingPunct="1"/>
            <a:r>
              <a:rPr lang="zh-TW" altLang="en-US" sz="6000" b="1" dirty="0">
                <a:solidFill>
                  <a:srgbClr val="865B3E"/>
                </a:solidFill>
                <a:latin typeface="Microsoft YaHei" panose="020B0503020204020204" pitchFamily="34" charset="-122"/>
                <a:ea typeface="Microsoft YaHei" panose="020B0503020204020204" pitchFamily="34" charset="-122"/>
              </a:rPr>
              <a:t>國小特教支援服務</a:t>
            </a:r>
          </a:p>
        </p:txBody>
      </p:sp>
    </p:spTree>
    <p:extLst>
      <p:ext uri="{BB962C8B-B14F-4D97-AF65-F5344CB8AC3E}">
        <p14:creationId xmlns:p14="http://schemas.microsoft.com/office/powerpoint/2010/main" val="380259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500"/>
                                        <p:tgtEl>
                                          <p:spTgt spid="87"/>
                                        </p:tgtEl>
                                      </p:cBhvr>
                                    </p:animEffect>
                                  </p:childTnLst>
                                </p:cTn>
                              </p:par>
                              <p:par>
                                <p:cTn id="12" presetID="42" presetClass="entr" presetSubtype="0" fill="hold" grpId="0" nodeType="withEffect">
                                  <p:stCondLst>
                                    <p:cond delay="25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500"/>
                                        <p:tgtEl>
                                          <p:spTgt spid="89"/>
                                        </p:tgtEl>
                                      </p:cBhvr>
                                    </p:animEffect>
                                    <p:anim calcmode="lin" valueType="num">
                                      <p:cBhvr>
                                        <p:cTn id="15" dur="500" fill="hold"/>
                                        <p:tgtEl>
                                          <p:spTgt spid="89"/>
                                        </p:tgtEl>
                                        <p:attrNameLst>
                                          <p:attrName>ppt_x</p:attrName>
                                        </p:attrNameLst>
                                      </p:cBhvr>
                                      <p:tavLst>
                                        <p:tav tm="0">
                                          <p:val>
                                            <p:strVal val="#ppt_x"/>
                                          </p:val>
                                        </p:tav>
                                        <p:tav tm="100000">
                                          <p:val>
                                            <p:strVal val="#ppt_x"/>
                                          </p:val>
                                        </p:tav>
                                      </p:tavLst>
                                    </p:anim>
                                    <p:anim calcmode="lin" valueType="num">
                                      <p:cBhvr>
                                        <p:cTn id="16" dur="500" fill="hold"/>
                                        <p:tgtEl>
                                          <p:spTgt spid="8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5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anim calcmode="lin" valueType="num">
                                      <p:cBhvr>
                                        <p:cTn id="25" dur="500" fill="hold"/>
                                        <p:tgtEl>
                                          <p:spTgt spid="88"/>
                                        </p:tgtEl>
                                        <p:attrNameLst>
                                          <p:attrName>ppt_x</p:attrName>
                                        </p:attrNameLst>
                                      </p:cBhvr>
                                      <p:tavLst>
                                        <p:tav tm="0">
                                          <p:val>
                                            <p:strVal val="#ppt_x"/>
                                          </p:val>
                                        </p:tav>
                                        <p:tav tm="100000">
                                          <p:val>
                                            <p:strVal val="#ppt_x"/>
                                          </p:val>
                                        </p:tav>
                                      </p:tavLst>
                                    </p:anim>
                                    <p:anim calcmode="lin" valueType="num">
                                      <p:cBhvr>
                                        <p:cTn id="26" dur="500" fill="hold"/>
                                        <p:tgtEl>
                                          <p:spTgt spid="88"/>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750"/>
                                  </p:stCondLst>
                                  <p:childTnLst>
                                    <p:set>
                                      <p:cBhvr>
                                        <p:cTn id="28" dur="1" fill="hold">
                                          <p:stCondLst>
                                            <p:cond delay="0"/>
                                          </p:stCondLst>
                                        </p:cTn>
                                        <p:tgtEl>
                                          <p:spTgt spid="62"/>
                                        </p:tgtEl>
                                        <p:attrNameLst>
                                          <p:attrName>style.visibility</p:attrName>
                                        </p:attrNameLst>
                                      </p:cBhvr>
                                      <p:to>
                                        <p:strVal val="visible"/>
                                      </p:to>
                                    </p:set>
                                    <p:animEffect transition="in" filter="wipe(left)">
                                      <p:cBhvr>
                                        <p:cTn id="29" dur="500"/>
                                        <p:tgtEl>
                                          <p:spTgt spid="62"/>
                                        </p:tgtEl>
                                      </p:cBhvr>
                                    </p:animEffect>
                                  </p:childTnLst>
                                </p:cTn>
                              </p:par>
                              <p:par>
                                <p:cTn id="30" presetID="47" presetClass="entr" presetSubtype="0" fill="hold" grpId="0" nodeType="withEffect">
                                  <p:stCondLst>
                                    <p:cond delay="75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anim calcmode="lin" valueType="num">
                                      <p:cBhvr>
                                        <p:cTn id="33" dur="500" fill="hold"/>
                                        <p:tgtEl>
                                          <p:spTgt spid="90"/>
                                        </p:tgtEl>
                                        <p:attrNameLst>
                                          <p:attrName>ppt_x</p:attrName>
                                        </p:attrNameLst>
                                      </p:cBhvr>
                                      <p:tavLst>
                                        <p:tav tm="0">
                                          <p:val>
                                            <p:strVal val="#ppt_x"/>
                                          </p:val>
                                        </p:tav>
                                        <p:tav tm="100000">
                                          <p:val>
                                            <p:strVal val="#ppt_x"/>
                                          </p:val>
                                        </p:tav>
                                      </p:tavLst>
                                    </p:anim>
                                    <p:anim calcmode="lin" valueType="num">
                                      <p:cBhvr>
                                        <p:cTn id="34" dur="500" fill="hold"/>
                                        <p:tgtEl>
                                          <p:spTgt spid="90"/>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75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anim calcmode="lin" valueType="num">
                                      <p:cBhvr>
                                        <p:cTn id="38" dur="500" fill="hold"/>
                                        <p:tgtEl>
                                          <p:spTgt spid="91"/>
                                        </p:tgtEl>
                                        <p:attrNameLst>
                                          <p:attrName>ppt_x</p:attrName>
                                        </p:attrNameLst>
                                      </p:cBhvr>
                                      <p:tavLst>
                                        <p:tav tm="0">
                                          <p:val>
                                            <p:strVal val="#ppt_x"/>
                                          </p:val>
                                        </p:tav>
                                        <p:tav tm="100000">
                                          <p:val>
                                            <p:strVal val="#ppt_x"/>
                                          </p:val>
                                        </p:tav>
                                      </p:tavLst>
                                    </p:anim>
                                    <p:anim calcmode="lin" valueType="num">
                                      <p:cBhvr>
                                        <p:cTn id="39" dur="500" fill="hold"/>
                                        <p:tgtEl>
                                          <p:spTgt spid="9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75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anim calcmode="lin" valueType="num">
                                      <p:cBhvr>
                                        <p:cTn id="43" dur="500" fill="hold"/>
                                        <p:tgtEl>
                                          <p:spTgt spid="109"/>
                                        </p:tgtEl>
                                        <p:attrNameLst>
                                          <p:attrName>ppt_x</p:attrName>
                                        </p:attrNameLst>
                                      </p:cBhvr>
                                      <p:tavLst>
                                        <p:tav tm="0">
                                          <p:val>
                                            <p:strVal val="#ppt_x"/>
                                          </p:val>
                                        </p:tav>
                                        <p:tav tm="100000">
                                          <p:val>
                                            <p:strVal val="#ppt_x"/>
                                          </p:val>
                                        </p:tav>
                                      </p:tavLst>
                                    </p:anim>
                                    <p:anim calcmode="lin" valueType="num">
                                      <p:cBhvr>
                                        <p:cTn id="44" dur="500" fill="hold"/>
                                        <p:tgtEl>
                                          <p:spTgt spid="109"/>
                                        </p:tgtEl>
                                        <p:attrNameLst>
                                          <p:attrName>ppt_y</p:attrName>
                                        </p:attrNameLst>
                                      </p:cBhvr>
                                      <p:tavLst>
                                        <p:tav tm="0">
                                          <p:val>
                                            <p:strVal val="#ppt_y-.1"/>
                                          </p:val>
                                        </p:tav>
                                        <p:tav tm="100000">
                                          <p:val>
                                            <p:strVal val="#ppt_y"/>
                                          </p:val>
                                        </p:tav>
                                      </p:tavLst>
                                    </p:anim>
                                  </p:childTnLst>
                                </p:cTn>
                              </p:par>
                              <p:par>
                                <p:cTn id="45" presetID="22" presetClass="entr" presetSubtype="8" fill="hold" grpId="0" nodeType="withEffect">
                                  <p:stCondLst>
                                    <p:cond delay="1250"/>
                                  </p:stCondLst>
                                  <p:childTnLst>
                                    <p:set>
                                      <p:cBhvr>
                                        <p:cTn id="46" dur="1" fill="hold">
                                          <p:stCondLst>
                                            <p:cond delay="0"/>
                                          </p:stCondLst>
                                        </p:cTn>
                                        <p:tgtEl>
                                          <p:spTgt spid="80"/>
                                        </p:tgtEl>
                                        <p:attrNameLst>
                                          <p:attrName>style.visibility</p:attrName>
                                        </p:attrNameLst>
                                      </p:cBhvr>
                                      <p:to>
                                        <p:strVal val="visible"/>
                                      </p:to>
                                    </p:set>
                                    <p:animEffect transition="in" filter="wipe(left)">
                                      <p:cBhvr>
                                        <p:cTn id="47" dur="500"/>
                                        <p:tgtEl>
                                          <p:spTgt spid="80"/>
                                        </p:tgtEl>
                                      </p:cBhvr>
                                    </p:animEffect>
                                  </p:childTnLst>
                                </p:cTn>
                              </p:par>
                              <p:par>
                                <p:cTn id="48" presetID="42" presetClass="entr" presetSubtype="0" fill="hold" grpId="0" nodeType="withEffect">
                                  <p:stCondLst>
                                    <p:cond delay="1250"/>
                                  </p:stCondLst>
                                  <p:childTnLst>
                                    <p:set>
                                      <p:cBhvr>
                                        <p:cTn id="49" dur="1" fill="hold">
                                          <p:stCondLst>
                                            <p:cond delay="0"/>
                                          </p:stCondLst>
                                        </p:cTn>
                                        <p:tgtEl>
                                          <p:spTgt spid="93"/>
                                        </p:tgtEl>
                                        <p:attrNameLst>
                                          <p:attrName>style.visibility</p:attrName>
                                        </p:attrNameLst>
                                      </p:cBhvr>
                                      <p:to>
                                        <p:strVal val="visible"/>
                                      </p:to>
                                    </p:set>
                                    <p:animEffect transition="in" filter="fade">
                                      <p:cBhvr>
                                        <p:cTn id="50" dur="500"/>
                                        <p:tgtEl>
                                          <p:spTgt spid="93"/>
                                        </p:tgtEl>
                                      </p:cBhvr>
                                    </p:animEffect>
                                    <p:anim calcmode="lin" valueType="num">
                                      <p:cBhvr>
                                        <p:cTn id="51" dur="500" fill="hold"/>
                                        <p:tgtEl>
                                          <p:spTgt spid="93"/>
                                        </p:tgtEl>
                                        <p:attrNameLst>
                                          <p:attrName>ppt_x</p:attrName>
                                        </p:attrNameLst>
                                      </p:cBhvr>
                                      <p:tavLst>
                                        <p:tav tm="0">
                                          <p:val>
                                            <p:strVal val="#ppt_x"/>
                                          </p:val>
                                        </p:tav>
                                        <p:tav tm="100000">
                                          <p:val>
                                            <p:strVal val="#ppt_x"/>
                                          </p:val>
                                        </p:tav>
                                      </p:tavLst>
                                    </p:anim>
                                    <p:anim calcmode="lin" valueType="num">
                                      <p:cBhvr>
                                        <p:cTn id="52" dur="500" fill="hold"/>
                                        <p:tgtEl>
                                          <p:spTgt spid="9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250"/>
                                  </p:stCondLst>
                                  <p:childTnLst>
                                    <p:set>
                                      <p:cBhvr>
                                        <p:cTn id="54" dur="1" fill="hold">
                                          <p:stCondLst>
                                            <p:cond delay="0"/>
                                          </p:stCondLst>
                                        </p:cTn>
                                        <p:tgtEl>
                                          <p:spTgt spid="103"/>
                                        </p:tgtEl>
                                        <p:attrNameLst>
                                          <p:attrName>style.visibility</p:attrName>
                                        </p:attrNameLst>
                                      </p:cBhvr>
                                      <p:to>
                                        <p:strVal val="visible"/>
                                      </p:to>
                                    </p:set>
                                    <p:animEffect transition="in" filter="fade">
                                      <p:cBhvr>
                                        <p:cTn id="55" dur="500"/>
                                        <p:tgtEl>
                                          <p:spTgt spid="103"/>
                                        </p:tgtEl>
                                      </p:cBhvr>
                                    </p:animEffect>
                                    <p:anim calcmode="lin" valueType="num">
                                      <p:cBhvr>
                                        <p:cTn id="56" dur="500" fill="hold"/>
                                        <p:tgtEl>
                                          <p:spTgt spid="103"/>
                                        </p:tgtEl>
                                        <p:attrNameLst>
                                          <p:attrName>ppt_x</p:attrName>
                                        </p:attrNameLst>
                                      </p:cBhvr>
                                      <p:tavLst>
                                        <p:tav tm="0">
                                          <p:val>
                                            <p:strVal val="#ppt_x"/>
                                          </p:val>
                                        </p:tav>
                                        <p:tav tm="100000">
                                          <p:val>
                                            <p:strVal val="#ppt_x"/>
                                          </p:val>
                                        </p:tav>
                                      </p:tavLst>
                                    </p:anim>
                                    <p:anim calcmode="lin" valueType="num">
                                      <p:cBhvr>
                                        <p:cTn id="57" dur="500" fill="hold"/>
                                        <p:tgtEl>
                                          <p:spTgt spid="10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250"/>
                                  </p:stCondLst>
                                  <p:childTnLst>
                                    <p:set>
                                      <p:cBhvr>
                                        <p:cTn id="59" dur="1" fill="hold">
                                          <p:stCondLst>
                                            <p:cond delay="0"/>
                                          </p:stCondLst>
                                        </p:cTn>
                                        <p:tgtEl>
                                          <p:spTgt spid="92"/>
                                        </p:tgtEl>
                                        <p:attrNameLst>
                                          <p:attrName>style.visibility</p:attrName>
                                        </p:attrNameLst>
                                      </p:cBhvr>
                                      <p:to>
                                        <p:strVal val="visible"/>
                                      </p:to>
                                    </p:set>
                                    <p:animEffect transition="in" filter="fade">
                                      <p:cBhvr>
                                        <p:cTn id="60" dur="500"/>
                                        <p:tgtEl>
                                          <p:spTgt spid="92"/>
                                        </p:tgtEl>
                                      </p:cBhvr>
                                    </p:animEffect>
                                    <p:anim calcmode="lin" valueType="num">
                                      <p:cBhvr>
                                        <p:cTn id="61" dur="500" fill="hold"/>
                                        <p:tgtEl>
                                          <p:spTgt spid="92"/>
                                        </p:tgtEl>
                                        <p:attrNameLst>
                                          <p:attrName>ppt_x</p:attrName>
                                        </p:attrNameLst>
                                      </p:cBhvr>
                                      <p:tavLst>
                                        <p:tav tm="0">
                                          <p:val>
                                            <p:strVal val="#ppt_x"/>
                                          </p:val>
                                        </p:tav>
                                        <p:tav tm="100000">
                                          <p:val>
                                            <p:strVal val="#ppt_x"/>
                                          </p:val>
                                        </p:tav>
                                      </p:tavLst>
                                    </p:anim>
                                    <p:anim calcmode="lin" valueType="num">
                                      <p:cBhvr>
                                        <p:cTn id="62" dur="500" fill="hold"/>
                                        <p:tgtEl>
                                          <p:spTgt spid="92"/>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125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anim calcmode="lin" valueType="num">
                                      <p:cBhvr>
                                        <p:cTn id="66" dur="500" fill="hold"/>
                                        <p:tgtEl>
                                          <p:spTgt spid="94"/>
                                        </p:tgtEl>
                                        <p:attrNameLst>
                                          <p:attrName>ppt_x</p:attrName>
                                        </p:attrNameLst>
                                      </p:cBhvr>
                                      <p:tavLst>
                                        <p:tav tm="0">
                                          <p:val>
                                            <p:strVal val="#ppt_x"/>
                                          </p:val>
                                        </p:tav>
                                        <p:tav tm="100000">
                                          <p:val>
                                            <p:strVal val="#ppt_x"/>
                                          </p:val>
                                        </p:tav>
                                      </p:tavLst>
                                    </p:anim>
                                    <p:anim calcmode="lin" valueType="num">
                                      <p:cBhvr>
                                        <p:cTn id="67" dur="500" fill="hold"/>
                                        <p:tgtEl>
                                          <p:spTgt spid="94"/>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1250"/>
                                  </p:stCondLst>
                                  <p:childTnLst>
                                    <p:set>
                                      <p:cBhvr>
                                        <p:cTn id="69" dur="1" fill="hold">
                                          <p:stCondLst>
                                            <p:cond delay="0"/>
                                          </p:stCondLst>
                                        </p:cTn>
                                        <p:tgtEl>
                                          <p:spTgt spid="95"/>
                                        </p:tgtEl>
                                        <p:attrNameLst>
                                          <p:attrName>style.visibility</p:attrName>
                                        </p:attrNameLst>
                                      </p:cBhvr>
                                      <p:to>
                                        <p:strVal val="visible"/>
                                      </p:to>
                                    </p:set>
                                    <p:animEffect transition="in" filter="fade">
                                      <p:cBhvr>
                                        <p:cTn id="70" dur="500"/>
                                        <p:tgtEl>
                                          <p:spTgt spid="95"/>
                                        </p:tgtEl>
                                      </p:cBhvr>
                                    </p:animEffect>
                                    <p:anim calcmode="lin" valueType="num">
                                      <p:cBhvr>
                                        <p:cTn id="71" dur="500" fill="hold"/>
                                        <p:tgtEl>
                                          <p:spTgt spid="95"/>
                                        </p:tgtEl>
                                        <p:attrNameLst>
                                          <p:attrName>ppt_x</p:attrName>
                                        </p:attrNameLst>
                                      </p:cBhvr>
                                      <p:tavLst>
                                        <p:tav tm="0">
                                          <p:val>
                                            <p:strVal val="#ppt_x"/>
                                          </p:val>
                                        </p:tav>
                                        <p:tav tm="100000">
                                          <p:val>
                                            <p:strVal val="#ppt_x"/>
                                          </p:val>
                                        </p:tav>
                                      </p:tavLst>
                                    </p:anim>
                                    <p:anim calcmode="lin" valueType="num">
                                      <p:cBhvr>
                                        <p:cTn id="72" dur="500" fill="hold"/>
                                        <p:tgtEl>
                                          <p:spTgt spid="95"/>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1250"/>
                                  </p:stCondLst>
                                  <p:childTnLst>
                                    <p:set>
                                      <p:cBhvr>
                                        <p:cTn id="74" dur="1" fill="hold">
                                          <p:stCondLst>
                                            <p:cond delay="0"/>
                                          </p:stCondLst>
                                        </p:cTn>
                                        <p:tgtEl>
                                          <p:spTgt spid="113"/>
                                        </p:tgtEl>
                                        <p:attrNameLst>
                                          <p:attrName>style.visibility</p:attrName>
                                        </p:attrNameLst>
                                      </p:cBhvr>
                                      <p:to>
                                        <p:strVal val="visible"/>
                                      </p:to>
                                    </p:set>
                                    <p:animEffect transition="in" filter="fade">
                                      <p:cBhvr>
                                        <p:cTn id="75" dur="500"/>
                                        <p:tgtEl>
                                          <p:spTgt spid="113"/>
                                        </p:tgtEl>
                                      </p:cBhvr>
                                    </p:animEffect>
                                    <p:anim calcmode="lin" valueType="num">
                                      <p:cBhvr>
                                        <p:cTn id="76" dur="500" fill="hold"/>
                                        <p:tgtEl>
                                          <p:spTgt spid="113"/>
                                        </p:tgtEl>
                                        <p:attrNameLst>
                                          <p:attrName>ppt_x</p:attrName>
                                        </p:attrNameLst>
                                      </p:cBhvr>
                                      <p:tavLst>
                                        <p:tav tm="0">
                                          <p:val>
                                            <p:strVal val="#ppt_x"/>
                                          </p:val>
                                        </p:tav>
                                        <p:tav tm="100000">
                                          <p:val>
                                            <p:strVal val="#ppt_x"/>
                                          </p:val>
                                        </p:tav>
                                      </p:tavLst>
                                    </p:anim>
                                    <p:anim calcmode="lin" valueType="num">
                                      <p:cBhvr>
                                        <p:cTn id="77" dur="500" fill="hold"/>
                                        <p:tgtEl>
                                          <p:spTgt spid="113"/>
                                        </p:tgtEl>
                                        <p:attrNameLst>
                                          <p:attrName>ppt_y</p:attrName>
                                        </p:attrNameLst>
                                      </p:cBhvr>
                                      <p:tavLst>
                                        <p:tav tm="0">
                                          <p:val>
                                            <p:strVal val="#ppt_y-.1"/>
                                          </p:val>
                                        </p:tav>
                                        <p:tav tm="100000">
                                          <p:val>
                                            <p:strVal val="#ppt_y"/>
                                          </p:val>
                                        </p:tav>
                                      </p:tavLst>
                                    </p:anim>
                                  </p:childTnLst>
                                </p:cTn>
                              </p:par>
                              <p:par>
                                <p:cTn id="78" presetID="22" presetClass="entr" presetSubtype="8" fill="hold" grpId="0" nodeType="withEffect">
                                  <p:stCondLst>
                                    <p:cond delay="1750"/>
                                  </p:stCondLst>
                                  <p:childTnLst>
                                    <p:set>
                                      <p:cBhvr>
                                        <p:cTn id="79" dur="1" fill="hold">
                                          <p:stCondLst>
                                            <p:cond delay="0"/>
                                          </p:stCondLst>
                                        </p:cTn>
                                        <p:tgtEl>
                                          <p:spTgt spid="81"/>
                                        </p:tgtEl>
                                        <p:attrNameLst>
                                          <p:attrName>style.visibility</p:attrName>
                                        </p:attrNameLst>
                                      </p:cBhvr>
                                      <p:to>
                                        <p:strVal val="visible"/>
                                      </p:to>
                                    </p:set>
                                    <p:animEffect transition="in" filter="wipe(left)">
                                      <p:cBhvr>
                                        <p:cTn id="80" dur="500"/>
                                        <p:tgtEl>
                                          <p:spTgt spid="81"/>
                                        </p:tgtEl>
                                      </p:cBhvr>
                                    </p:animEffect>
                                  </p:childTnLst>
                                </p:cTn>
                              </p:par>
                              <p:par>
                                <p:cTn id="81" presetID="42" presetClass="entr" presetSubtype="0" fill="hold" grpId="0" nodeType="withEffect">
                                  <p:stCondLst>
                                    <p:cond delay="175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500"/>
                                        <p:tgtEl>
                                          <p:spTgt spid="97"/>
                                        </p:tgtEl>
                                      </p:cBhvr>
                                    </p:animEffect>
                                    <p:anim calcmode="lin" valueType="num">
                                      <p:cBhvr>
                                        <p:cTn id="84" dur="500" fill="hold"/>
                                        <p:tgtEl>
                                          <p:spTgt spid="97"/>
                                        </p:tgtEl>
                                        <p:attrNameLst>
                                          <p:attrName>ppt_x</p:attrName>
                                        </p:attrNameLst>
                                      </p:cBhvr>
                                      <p:tavLst>
                                        <p:tav tm="0">
                                          <p:val>
                                            <p:strVal val="#ppt_x"/>
                                          </p:val>
                                        </p:tav>
                                        <p:tav tm="100000">
                                          <p:val>
                                            <p:strVal val="#ppt_x"/>
                                          </p:val>
                                        </p:tav>
                                      </p:tavLst>
                                    </p:anim>
                                    <p:anim calcmode="lin" valueType="num">
                                      <p:cBhvr>
                                        <p:cTn id="85" dur="500" fill="hold"/>
                                        <p:tgtEl>
                                          <p:spTgt spid="9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1750"/>
                                  </p:stCondLst>
                                  <p:childTnLst>
                                    <p:set>
                                      <p:cBhvr>
                                        <p:cTn id="87" dur="1" fill="hold">
                                          <p:stCondLst>
                                            <p:cond delay="0"/>
                                          </p:stCondLst>
                                        </p:cTn>
                                        <p:tgtEl>
                                          <p:spTgt spid="106"/>
                                        </p:tgtEl>
                                        <p:attrNameLst>
                                          <p:attrName>style.visibility</p:attrName>
                                        </p:attrNameLst>
                                      </p:cBhvr>
                                      <p:to>
                                        <p:strVal val="visible"/>
                                      </p:to>
                                    </p:set>
                                    <p:animEffect transition="in" filter="fade">
                                      <p:cBhvr>
                                        <p:cTn id="88" dur="500"/>
                                        <p:tgtEl>
                                          <p:spTgt spid="106"/>
                                        </p:tgtEl>
                                      </p:cBhvr>
                                    </p:animEffect>
                                    <p:anim calcmode="lin" valueType="num">
                                      <p:cBhvr>
                                        <p:cTn id="89" dur="500" fill="hold"/>
                                        <p:tgtEl>
                                          <p:spTgt spid="106"/>
                                        </p:tgtEl>
                                        <p:attrNameLst>
                                          <p:attrName>ppt_x</p:attrName>
                                        </p:attrNameLst>
                                      </p:cBhvr>
                                      <p:tavLst>
                                        <p:tav tm="0">
                                          <p:val>
                                            <p:strVal val="#ppt_x"/>
                                          </p:val>
                                        </p:tav>
                                        <p:tav tm="100000">
                                          <p:val>
                                            <p:strVal val="#ppt_x"/>
                                          </p:val>
                                        </p:tav>
                                      </p:tavLst>
                                    </p:anim>
                                    <p:anim calcmode="lin" valueType="num">
                                      <p:cBhvr>
                                        <p:cTn id="90" dur="500" fill="hold"/>
                                        <p:tgtEl>
                                          <p:spTgt spid="10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175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500"/>
                                        <p:tgtEl>
                                          <p:spTgt spid="96"/>
                                        </p:tgtEl>
                                      </p:cBhvr>
                                    </p:animEffect>
                                    <p:anim calcmode="lin" valueType="num">
                                      <p:cBhvr>
                                        <p:cTn id="94" dur="500" fill="hold"/>
                                        <p:tgtEl>
                                          <p:spTgt spid="96"/>
                                        </p:tgtEl>
                                        <p:attrNameLst>
                                          <p:attrName>ppt_x</p:attrName>
                                        </p:attrNameLst>
                                      </p:cBhvr>
                                      <p:tavLst>
                                        <p:tav tm="0">
                                          <p:val>
                                            <p:strVal val="#ppt_x"/>
                                          </p:val>
                                        </p:tav>
                                        <p:tav tm="100000">
                                          <p:val>
                                            <p:strVal val="#ppt_x"/>
                                          </p:val>
                                        </p:tav>
                                      </p:tavLst>
                                    </p:anim>
                                    <p:anim calcmode="lin" valueType="num">
                                      <p:cBhvr>
                                        <p:cTn id="95" dur="500" fill="hold"/>
                                        <p:tgtEl>
                                          <p:spTgt spid="96"/>
                                        </p:tgtEl>
                                        <p:attrNameLst>
                                          <p:attrName>ppt_y</p:attrName>
                                        </p:attrNameLst>
                                      </p:cBhvr>
                                      <p:tavLst>
                                        <p:tav tm="0">
                                          <p:val>
                                            <p:strVal val="#ppt_y+.1"/>
                                          </p:val>
                                        </p:tav>
                                        <p:tav tm="100000">
                                          <p:val>
                                            <p:strVal val="#ppt_y"/>
                                          </p:val>
                                        </p:tav>
                                      </p:tavLst>
                                    </p:anim>
                                  </p:childTnLst>
                                </p:cTn>
                              </p:par>
                              <p:par>
                                <p:cTn id="96" presetID="22" presetClass="entr" presetSubtype="8" fill="hold" grpId="0" nodeType="withEffect">
                                  <p:stCondLst>
                                    <p:cond delay="2250"/>
                                  </p:stCondLst>
                                  <p:childTnLst>
                                    <p:set>
                                      <p:cBhvr>
                                        <p:cTn id="97" dur="1" fill="hold">
                                          <p:stCondLst>
                                            <p:cond delay="0"/>
                                          </p:stCondLst>
                                        </p:cTn>
                                        <p:tgtEl>
                                          <p:spTgt spid="83"/>
                                        </p:tgtEl>
                                        <p:attrNameLst>
                                          <p:attrName>style.visibility</p:attrName>
                                        </p:attrNameLst>
                                      </p:cBhvr>
                                      <p:to>
                                        <p:strVal val="visible"/>
                                      </p:to>
                                    </p:set>
                                    <p:animEffect transition="in" filter="wipe(left)">
                                      <p:cBhvr>
                                        <p:cTn id="98" dur="500"/>
                                        <p:tgtEl>
                                          <p:spTgt spid="83"/>
                                        </p:tgtEl>
                                      </p:cBhvr>
                                    </p:animEffect>
                                  </p:childTnLst>
                                </p:cTn>
                              </p:par>
                              <p:par>
                                <p:cTn id="99" presetID="22" presetClass="entr" presetSubtype="8" fill="hold" grpId="0" nodeType="withEffect">
                                  <p:stCondLst>
                                    <p:cond delay="2750"/>
                                  </p:stCondLst>
                                  <p:childTnLst>
                                    <p:set>
                                      <p:cBhvr>
                                        <p:cTn id="100" dur="1" fill="hold">
                                          <p:stCondLst>
                                            <p:cond delay="0"/>
                                          </p:stCondLst>
                                        </p:cTn>
                                        <p:tgtEl>
                                          <p:spTgt spid="84"/>
                                        </p:tgtEl>
                                        <p:attrNameLst>
                                          <p:attrName>style.visibility</p:attrName>
                                        </p:attrNameLst>
                                      </p:cBhvr>
                                      <p:to>
                                        <p:strVal val="visible"/>
                                      </p:to>
                                    </p:set>
                                    <p:animEffect transition="in" filter="wipe(left)">
                                      <p:cBhvr>
                                        <p:cTn id="101" dur="500"/>
                                        <p:tgtEl>
                                          <p:spTgt spid="84"/>
                                        </p:tgtEl>
                                      </p:cBhvr>
                                    </p:animEffect>
                                  </p:childTnLst>
                                </p:cTn>
                              </p:par>
                              <p:par>
                                <p:cTn id="102" presetID="47" presetClass="entr" presetSubtype="0" fill="hold" grpId="0" nodeType="withEffect">
                                  <p:stCondLst>
                                    <p:cond delay="2750"/>
                                  </p:stCondLst>
                                  <p:childTnLst>
                                    <p:set>
                                      <p:cBhvr>
                                        <p:cTn id="103" dur="1" fill="hold">
                                          <p:stCondLst>
                                            <p:cond delay="0"/>
                                          </p:stCondLst>
                                        </p:cTn>
                                        <p:tgtEl>
                                          <p:spTgt spid="98"/>
                                        </p:tgtEl>
                                        <p:attrNameLst>
                                          <p:attrName>style.visibility</p:attrName>
                                        </p:attrNameLst>
                                      </p:cBhvr>
                                      <p:to>
                                        <p:strVal val="visible"/>
                                      </p:to>
                                    </p:set>
                                    <p:animEffect transition="in" filter="fade">
                                      <p:cBhvr>
                                        <p:cTn id="104" dur="500"/>
                                        <p:tgtEl>
                                          <p:spTgt spid="98"/>
                                        </p:tgtEl>
                                      </p:cBhvr>
                                    </p:animEffect>
                                    <p:anim calcmode="lin" valueType="num">
                                      <p:cBhvr>
                                        <p:cTn id="105" dur="500" fill="hold"/>
                                        <p:tgtEl>
                                          <p:spTgt spid="98"/>
                                        </p:tgtEl>
                                        <p:attrNameLst>
                                          <p:attrName>ppt_x</p:attrName>
                                        </p:attrNameLst>
                                      </p:cBhvr>
                                      <p:tavLst>
                                        <p:tav tm="0">
                                          <p:val>
                                            <p:strVal val="#ppt_x"/>
                                          </p:val>
                                        </p:tav>
                                        <p:tav tm="100000">
                                          <p:val>
                                            <p:strVal val="#ppt_x"/>
                                          </p:val>
                                        </p:tav>
                                      </p:tavLst>
                                    </p:anim>
                                    <p:anim calcmode="lin" valueType="num">
                                      <p:cBhvr>
                                        <p:cTn id="106" dur="500" fill="hold"/>
                                        <p:tgtEl>
                                          <p:spTgt spid="98"/>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2750"/>
                                  </p:stCondLst>
                                  <p:childTnLst>
                                    <p:set>
                                      <p:cBhvr>
                                        <p:cTn id="108" dur="1" fill="hold">
                                          <p:stCondLst>
                                            <p:cond delay="0"/>
                                          </p:stCondLst>
                                        </p:cTn>
                                        <p:tgtEl>
                                          <p:spTgt spid="99"/>
                                        </p:tgtEl>
                                        <p:attrNameLst>
                                          <p:attrName>style.visibility</p:attrName>
                                        </p:attrNameLst>
                                      </p:cBhvr>
                                      <p:to>
                                        <p:strVal val="visible"/>
                                      </p:to>
                                    </p:set>
                                    <p:animEffect transition="in" filter="fade">
                                      <p:cBhvr>
                                        <p:cTn id="109" dur="500"/>
                                        <p:tgtEl>
                                          <p:spTgt spid="99"/>
                                        </p:tgtEl>
                                      </p:cBhvr>
                                    </p:animEffect>
                                    <p:anim calcmode="lin" valueType="num">
                                      <p:cBhvr>
                                        <p:cTn id="110" dur="500" fill="hold"/>
                                        <p:tgtEl>
                                          <p:spTgt spid="99"/>
                                        </p:tgtEl>
                                        <p:attrNameLst>
                                          <p:attrName>ppt_x</p:attrName>
                                        </p:attrNameLst>
                                      </p:cBhvr>
                                      <p:tavLst>
                                        <p:tav tm="0">
                                          <p:val>
                                            <p:strVal val="#ppt_x"/>
                                          </p:val>
                                        </p:tav>
                                        <p:tav tm="100000">
                                          <p:val>
                                            <p:strVal val="#ppt_x"/>
                                          </p:val>
                                        </p:tav>
                                      </p:tavLst>
                                    </p:anim>
                                    <p:anim calcmode="lin" valueType="num">
                                      <p:cBhvr>
                                        <p:cTn id="111" dur="500" fill="hold"/>
                                        <p:tgtEl>
                                          <p:spTgt spid="99"/>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2750"/>
                                  </p:stCondLst>
                                  <p:childTnLst>
                                    <p:set>
                                      <p:cBhvr>
                                        <p:cTn id="113" dur="1" fill="hold">
                                          <p:stCondLst>
                                            <p:cond delay="0"/>
                                          </p:stCondLst>
                                        </p:cTn>
                                        <p:tgtEl>
                                          <p:spTgt spid="116"/>
                                        </p:tgtEl>
                                        <p:attrNameLst>
                                          <p:attrName>style.visibility</p:attrName>
                                        </p:attrNameLst>
                                      </p:cBhvr>
                                      <p:to>
                                        <p:strVal val="visible"/>
                                      </p:to>
                                    </p:set>
                                    <p:animEffect transition="in" filter="fade">
                                      <p:cBhvr>
                                        <p:cTn id="114" dur="500"/>
                                        <p:tgtEl>
                                          <p:spTgt spid="116"/>
                                        </p:tgtEl>
                                      </p:cBhvr>
                                    </p:animEffect>
                                    <p:anim calcmode="lin" valueType="num">
                                      <p:cBhvr>
                                        <p:cTn id="115" dur="500" fill="hold"/>
                                        <p:tgtEl>
                                          <p:spTgt spid="116"/>
                                        </p:tgtEl>
                                        <p:attrNameLst>
                                          <p:attrName>ppt_x</p:attrName>
                                        </p:attrNameLst>
                                      </p:cBhvr>
                                      <p:tavLst>
                                        <p:tav tm="0">
                                          <p:val>
                                            <p:strVal val="#ppt_x"/>
                                          </p:val>
                                        </p:tav>
                                        <p:tav tm="100000">
                                          <p:val>
                                            <p:strVal val="#ppt_x"/>
                                          </p:val>
                                        </p:tav>
                                      </p:tavLst>
                                    </p:anim>
                                    <p:anim calcmode="lin" valueType="num">
                                      <p:cBhvr>
                                        <p:cTn id="116" dur="500" fill="hold"/>
                                        <p:tgtEl>
                                          <p:spTgt spid="116"/>
                                        </p:tgtEl>
                                        <p:attrNameLst>
                                          <p:attrName>ppt_y</p:attrName>
                                        </p:attrNameLst>
                                      </p:cBhvr>
                                      <p:tavLst>
                                        <p:tav tm="0">
                                          <p:val>
                                            <p:strVal val="#ppt_y-.1"/>
                                          </p:val>
                                        </p:tav>
                                        <p:tav tm="100000">
                                          <p:val>
                                            <p:strVal val="#ppt_y"/>
                                          </p:val>
                                        </p:tav>
                                      </p:tavLst>
                                    </p:anim>
                                  </p:childTnLst>
                                </p:cTn>
                              </p:par>
                            </p:childTnLst>
                          </p:cTn>
                        </p:par>
                        <p:par>
                          <p:cTn id="117" fill="hold">
                            <p:stCondLst>
                              <p:cond delay="3250"/>
                            </p:stCondLst>
                            <p:childTnLst>
                              <p:par>
                                <p:cTn id="118" presetID="2" presetClass="entr" presetSubtype="1" fill="hold" grpId="0" nodeType="afterEffect">
                                  <p:stCondLst>
                                    <p:cond delay="0"/>
                                  </p:stCondLst>
                                  <p:childTnLst>
                                    <p:set>
                                      <p:cBhvr>
                                        <p:cTn id="119" dur="1" fill="hold">
                                          <p:stCondLst>
                                            <p:cond delay="0"/>
                                          </p:stCondLst>
                                        </p:cTn>
                                        <p:tgtEl>
                                          <p:spTgt spid="85"/>
                                        </p:tgtEl>
                                        <p:attrNameLst>
                                          <p:attrName>style.visibility</p:attrName>
                                        </p:attrNameLst>
                                      </p:cBhvr>
                                      <p:to>
                                        <p:strVal val="visible"/>
                                      </p:to>
                                    </p:set>
                                    <p:anim calcmode="lin" valueType="num">
                                      <p:cBhvr additive="base">
                                        <p:cTn id="120" dur="500" fill="hold"/>
                                        <p:tgtEl>
                                          <p:spTgt spid="85"/>
                                        </p:tgtEl>
                                        <p:attrNameLst>
                                          <p:attrName>ppt_x</p:attrName>
                                        </p:attrNameLst>
                                      </p:cBhvr>
                                      <p:tavLst>
                                        <p:tav tm="0">
                                          <p:val>
                                            <p:strVal val="#ppt_x"/>
                                          </p:val>
                                        </p:tav>
                                        <p:tav tm="100000">
                                          <p:val>
                                            <p:strVal val="#ppt_x"/>
                                          </p:val>
                                        </p:tav>
                                      </p:tavLst>
                                    </p:anim>
                                    <p:anim calcmode="lin" valueType="num">
                                      <p:cBhvr additive="base">
                                        <p:cTn id="121" dur="500" fill="hold"/>
                                        <p:tgtEl>
                                          <p:spTgt spid="85"/>
                                        </p:tgtEl>
                                        <p:attrNameLst>
                                          <p:attrName>ppt_y</p:attrName>
                                        </p:attrNameLst>
                                      </p:cBhvr>
                                      <p:tavLst>
                                        <p:tav tm="0">
                                          <p:val>
                                            <p:strVal val="0-#ppt_h/2"/>
                                          </p:val>
                                        </p:tav>
                                        <p:tav tm="100000">
                                          <p:val>
                                            <p:strVal val="#ppt_y"/>
                                          </p:val>
                                        </p:tav>
                                      </p:tavLst>
                                    </p:anim>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2"/>
                                        </p:tgtEl>
                                        <p:attrNameLst>
                                          <p:attrName>style.visibility</p:attrName>
                                        </p:attrNameLst>
                                      </p:cBhvr>
                                      <p:to>
                                        <p:strVal val="visible"/>
                                      </p:to>
                                    </p:set>
                                    <p:animEffect transition="in" filter="fade">
                                      <p:cBhvr>
                                        <p:cTn id="127" dur="500"/>
                                        <p:tgtEl>
                                          <p:spTgt spid="12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4"/>
                                        </p:tgtEl>
                                        <p:attrNameLst>
                                          <p:attrName>style.visibility</p:attrName>
                                        </p:attrNameLst>
                                      </p:cBhvr>
                                      <p:to>
                                        <p:strVal val="visible"/>
                                      </p:to>
                                    </p:set>
                                    <p:animEffect transition="in" filter="fade">
                                      <p:cBhvr>
                                        <p:cTn id="130" dur="500"/>
                                        <p:tgtEl>
                                          <p:spTgt spid="12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23"/>
                                        </p:tgtEl>
                                        <p:attrNameLst>
                                          <p:attrName>style.visibility</p:attrName>
                                        </p:attrNameLst>
                                      </p:cBhvr>
                                      <p:to>
                                        <p:strVal val="visible"/>
                                      </p:to>
                                    </p:set>
                                    <p:animEffect transition="in" filter="fade">
                                      <p:cBhvr>
                                        <p:cTn id="133" dur="500"/>
                                        <p:tgtEl>
                                          <p:spTgt spid="12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1"/>
                                        </p:tgtEl>
                                        <p:attrNameLst>
                                          <p:attrName>style.visibility</p:attrName>
                                        </p:attrNameLst>
                                      </p:cBhvr>
                                      <p:to>
                                        <p:strVal val="visible"/>
                                      </p:to>
                                    </p:set>
                                    <p:animEffect transition="in" filter="fade">
                                      <p:cBhvr>
                                        <p:cTn id="136" dur="500"/>
                                        <p:tgtEl>
                                          <p:spTgt spid="12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19"/>
                                        </p:tgtEl>
                                        <p:attrNameLst>
                                          <p:attrName>style.visibility</p:attrName>
                                        </p:attrNameLst>
                                      </p:cBhvr>
                                      <p:to>
                                        <p:strVal val="visible"/>
                                      </p:to>
                                    </p:set>
                                    <p:animEffect transition="in" filter="fade">
                                      <p:cBhvr>
                                        <p:cTn id="13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p:bldP spid="103" grpId="0"/>
      <p:bldP spid="106" grpId="0"/>
      <p:bldP spid="109" grpId="0"/>
      <p:bldP spid="113" grpId="0"/>
      <p:bldP spid="116" grpId="0"/>
      <p:bldP spid="119" grpId="0"/>
      <p:bldP spid="120" grpId="0"/>
      <p:bldP spid="121" grpId="0"/>
      <p:bldP spid="122" grpId="0"/>
      <p:bldP spid="123" grpId="0"/>
      <p:bldP spid="1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7534" y="974707"/>
            <a:ext cx="4031873" cy="1015663"/>
          </a:xfrm>
          <a:prstGeom prst="rect">
            <a:avLst/>
          </a:prstGeom>
        </p:spPr>
        <p:txBody>
          <a:bodyPr wrap="none">
            <a:spAutoFit/>
          </a:bodyPr>
          <a:lstStyle/>
          <a:p>
            <a:r>
              <a:rPr lang="zh-TW" altLang="en-US" sz="6000" b="1" dirty="0">
                <a:solidFill>
                  <a:srgbClr val="865B3E"/>
                </a:solidFill>
                <a:latin typeface="微软雅黑" panose="020B0503020204020204" pitchFamily="34" charset="-122"/>
                <a:ea typeface="微软雅黑" panose="020B0503020204020204" pitchFamily="34" charset="-122"/>
              </a:rPr>
              <a:t>報到與就學</a:t>
            </a:r>
            <a:endParaRPr lang="zh-CN" altLang="en-US" sz="6000" b="1" dirty="0">
              <a:solidFill>
                <a:srgbClr val="865B3E"/>
              </a:solidFill>
              <a:latin typeface="微软雅黑" panose="020B0503020204020204" pitchFamily="34" charset="-122"/>
              <a:ea typeface="微软雅黑" panose="020B0503020204020204" pitchFamily="34" charset="-122"/>
            </a:endParaRPr>
          </a:p>
        </p:txBody>
      </p:sp>
      <p:cxnSp>
        <p:nvCxnSpPr>
          <p:cNvPr id="5" name="MH_Other_1"/>
          <p:cNvCxnSpPr>
            <a:cxnSpLocks noChangeShapeType="1"/>
          </p:cNvCxnSpPr>
          <p:nvPr>
            <p:custDataLst>
              <p:tags r:id="rId1"/>
            </p:custDataLst>
          </p:nvPr>
        </p:nvCxnSpPr>
        <p:spPr bwMode="auto">
          <a:xfrm flipH="1">
            <a:off x="2379396" y="3078374"/>
            <a:ext cx="2135870" cy="2138003"/>
          </a:xfrm>
          <a:prstGeom prst="line">
            <a:avLst/>
          </a:prstGeom>
          <a:noFill/>
          <a:ln w="6350" algn="ctr">
            <a:solidFill>
              <a:srgbClr val="F52B82"/>
            </a:solidFill>
            <a:miter lim="800000"/>
            <a:headEnd/>
            <a:tailEnd/>
          </a:ln>
          <a:extLst>
            <a:ext uri="{909E8E84-426E-40DD-AFC4-6F175D3DCCD1}">
              <a14:hiddenFill xmlns:a14="http://schemas.microsoft.com/office/drawing/2010/main">
                <a:noFill/>
              </a14:hiddenFill>
            </a:ext>
          </a:extLst>
        </p:spPr>
      </p:cxnSp>
      <p:cxnSp>
        <p:nvCxnSpPr>
          <p:cNvPr id="6" name="MH_Other_2"/>
          <p:cNvCxnSpPr>
            <a:cxnSpLocks noChangeShapeType="1"/>
          </p:cNvCxnSpPr>
          <p:nvPr>
            <p:custDataLst>
              <p:tags r:id="rId2"/>
            </p:custDataLst>
          </p:nvPr>
        </p:nvCxnSpPr>
        <p:spPr bwMode="auto">
          <a:xfrm flipH="1">
            <a:off x="4225368" y="3078374"/>
            <a:ext cx="2138003" cy="2138003"/>
          </a:xfrm>
          <a:prstGeom prst="line">
            <a:avLst/>
          </a:prstGeom>
          <a:noFill/>
          <a:ln w="6350" algn="ctr">
            <a:solidFill>
              <a:srgbClr val="F52B82"/>
            </a:solidFill>
            <a:miter lim="800000"/>
            <a:headEnd/>
            <a:tailEnd/>
          </a:ln>
          <a:extLst>
            <a:ext uri="{909E8E84-426E-40DD-AFC4-6F175D3DCCD1}">
              <a14:hiddenFill xmlns:a14="http://schemas.microsoft.com/office/drawing/2010/main">
                <a:noFill/>
              </a14:hiddenFill>
            </a:ext>
          </a:extLst>
        </p:spPr>
      </p:cxnSp>
      <p:cxnSp>
        <p:nvCxnSpPr>
          <p:cNvPr id="7" name="MH_Other_3"/>
          <p:cNvCxnSpPr>
            <a:cxnSpLocks noChangeShapeType="1"/>
          </p:cNvCxnSpPr>
          <p:nvPr>
            <p:custDataLst>
              <p:tags r:id="rId3"/>
            </p:custDataLst>
          </p:nvPr>
        </p:nvCxnSpPr>
        <p:spPr bwMode="auto">
          <a:xfrm flipH="1">
            <a:off x="6073471" y="3078374"/>
            <a:ext cx="2138001" cy="2138003"/>
          </a:xfrm>
          <a:prstGeom prst="line">
            <a:avLst/>
          </a:prstGeom>
          <a:noFill/>
          <a:ln w="6350" algn="ctr">
            <a:solidFill>
              <a:srgbClr val="B09277"/>
            </a:solidFill>
            <a:miter lim="800000"/>
            <a:headEnd/>
            <a:tailEnd/>
          </a:ln>
          <a:extLst>
            <a:ext uri="{909E8E84-426E-40DD-AFC4-6F175D3DCCD1}">
              <a14:hiddenFill xmlns:a14="http://schemas.microsoft.com/office/drawing/2010/main">
                <a:noFill/>
              </a14:hiddenFill>
            </a:ext>
          </a:extLst>
        </p:spPr>
      </p:cxnSp>
      <p:cxnSp>
        <p:nvCxnSpPr>
          <p:cNvPr id="8" name="MH_Other_4"/>
          <p:cNvCxnSpPr>
            <a:cxnSpLocks noChangeShapeType="1"/>
          </p:cNvCxnSpPr>
          <p:nvPr>
            <p:custDataLst>
              <p:tags r:id="rId4"/>
            </p:custDataLst>
          </p:nvPr>
        </p:nvCxnSpPr>
        <p:spPr bwMode="auto">
          <a:xfrm flipH="1">
            <a:off x="7919443" y="3078374"/>
            <a:ext cx="2138001" cy="2138003"/>
          </a:xfrm>
          <a:prstGeom prst="line">
            <a:avLst/>
          </a:prstGeom>
          <a:noFill/>
          <a:ln w="6350" algn="ctr">
            <a:solidFill>
              <a:srgbClr val="9AA4C1"/>
            </a:solidFill>
            <a:miter lim="800000"/>
            <a:headEnd/>
            <a:tailEnd/>
          </a:ln>
          <a:extLst>
            <a:ext uri="{909E8E84-426E-40DD-AFC4-6F175D3DCCD1}">
              <a14:hiddenFill xmlns:a14="http://schemas.microsoft.com/office/drawing/2010/main">
                <a:noFill/>
              </a14:hiddenFill>
            </a:ext>
          </a:extLst>
        </p:spPr>
      </p:cxnSp>
      <p:sp>
        <p:nvSpPr>
          <p:cNvPr id="9" name="MH_Other_5"/>
          <p:cNvSpPr/>
          <p:nvPr>
            <p:custDataLst>
              <p:tags r:id="rId5"/>
            </p:custDataLst>
          </p:nvPr>
        </p:nvSpPr>
        <p:spPr>
          <a:xfrm>
            <a:off x="2170499" y="2498577"/>
            <a:ext cx="2658115"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F29A5B">
              <a:alpha val="80000"/>
            </a:srgbClr>
          </a:solidFill>
          <a:ln w="12700" cap="flat" cmpd="sng" algn="ctr">
            <a:noFill/>
            <a:prstDash val="solid"/>
            <a:miter lim="800000"/>
          </a:ln>
          <a:effectLst/>
        </p:spPr>
        <p:txBody>
          <a:bodyPr anchor="ctr"/>
          <a:lstStyle/>
          <a:p>
            <a:pPr algn="ctr">
              <a:defRPr/>
            </a:pPr>
            <a:r>
              <a:rPr lang="en-US" altLang="zh-CN" sz="3200" b="1" kern="0" dirty="0">
                <a:solidFill>
                  <a:schemeClr val="bg1"/>
                </a:solidFill>
                <a:latin typeface="微软雅黑" panose="020B0503020204020204" pitchFamily="34" charset="-122"/>
                <a:ea typeface="微软雅黑" panose="020B0503020204020204" pitchFamily="34" charset="-122"/>
              </a:rPr>
              <a:t>01</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0" name="MH_Other_6"/>
          <p:cNvSpPr/>
          <p:nvPr>
            <p:custDataLst>
              <p:tags r:id="rId6"/>
            </p:custDataLst>
          </p:nvPr>
        </p:nvSpPr>
        <p:spPr>
          <a:xfrm>
            <a:off x="4059103" y="2498577"/>
            <a:ext cx="2658115"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A5C0A4">
              <a:alpha val="60000"/>
            </a:srgbClr>
          </a:solidFill>
          <a:ln w="12700" cap="flat" cmpd="sng" algn="ctr">
            <a:noFill/>
            <a:prstDash val="solid"/>
            <a:miter lim="800000"/>
          </a:ln>
          <a:effectLst/>
        </p:spPr>
        <p:txBody>
          <a:bodyPr anchor="ctr"/>
          <a:lstStyle/>
          <a:p>
            <a:pPr algn="ctr">
              <a:defRPr/>
            </a:pPr>
            <a:r>
              <a:rPr lang="en-US" altLang="zh-CN" sz="3200" b="1" kern="0" dirty="0">
                <a:solidFill>
                  <a:schemeClr val="bg1"/>
                </a:solidFill>
                <a:latin typeface="微软雅黑" panose="020B0503020204020204" pitchFamily="34" charset="-122"/>
                <a:ea typeface="微软雅黑" panose="020B0503020204020204" pitchFamily="34" charset="-122"/>
              </a:rPr>
              <a:t>02</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1" name="MH_Other_7"/>
          <p:cNvSpPr/>
          <p:nvPr>
            <p:custDataLst>
              <p:tags r:id="rId7"/>
            </p:custDataLst>
          </p:nvPr>
        </p:nvSpPr>
        <p:spPr>
          <a:xfrm>
            <a:off x="5945574" y="2498577"/>
            <a:ext cx="2658113"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B09277">
              <a:alpha val="80000"/>
            </a:srgbClr>
          </a:solidFill>
          <a:ln w="12700" cap="flat" cmpd="sng" algn="ctr">
            <a:noFill/>
            <a:prstDash val="solid"/>
            <a:miter lim="800000"/>
          </a:ln>
          <a:effectLst/>
        </p:spPr>
        <p:txBody>
          <a:bodyPr anchor="ctr"/>
          <a:lstStyle/>
          <a:p>
            <a:pPr algn="ctr">
              <a:defRPr/>
            </a:pPr>
            <a:r>
              <a:rPr lang="en-US" altLang="zh-CN" sz="3200" b="1" kern="0" dirty="0">
                <a:solidFill>
                  <a:schemeClr val="bg1"/>
                </a:solidFill>
                <a:latin typeface="微软雅黑" panose="020B0503020204020204" pitchFamily="34" charset="-122"/>
                <a:ea typeface="微软雅黑" panose="020B0503020204020204" pitchFamily="34" charset="-122"/>
              </a:rPr>
              <a:t>03</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2" name="MH_Other_8"/>
          <p:cNvSpPr/>
          <p:nvPr>
            <p:custDataLst>
              <p:tags r:id="rId8"/>
            </p:custDataLst>
          </p:nvPr>
        </p:nvSpPr>
        <p:spPr>
          <a:xfrm>
            <a:off x="7832047" y="2498577"/>
            <a:ext cx="2658115"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9AA4C1">
              <a:alpha val="60000"/>
            </a:srgbClr>
          </a:solidFill>
          <a:ln w="12700" cap="flat" cmpd="sng" algn="ctr">
            <a:noFill/>
            <a:prstDash val="solid"/>
            <a:miter lim="800000"/>
          </a:ln>
          <a:effectLst/>
        </p:spPr>
        <p:txBody>
          <a:bodyPr anchor="ctr"/>
          <a:lstStyle/>
          <a:p>
            <a:pPr algn="ctr">
              <a:defRPr/>
            </a:pPr>
            <a:r>
              <a:rPr lang="en-US" altLang="zh-CN" sz="3200" b="1" kern="0" dirty="0">
                <a:solidFill>
                  <a:schemeClr val="bg1"/>
                </a:solidFill>
                <a:latin typeface="微软雅黑" panose="020B0503020204020204" pitchFamily="34" charset="-122"/>
                <a:ea typeface="微软雅黑" panose="020B0503020204020204" pitchFamily="34" charset="-122"/>
              </a:rPr>
              <a:t>04</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3" name="MH_SubTitle_1"/>
          <p:cNvSpPr txBox="1">
            <a:spLocks noChangeArrowheads="1"/>
          </p:cNvSpPr>
          <p:nvPr>
            <p:custDataLst>
              <p:tags r:id="rId9"/>
            </p:custDataLst>
          </p:nvPr>
        </p:nvSpPr>
        <p:spPr bwMode="auto">
          <a:xfrm rot="18913302">
            <a:off x="1510211" y="4119327"/>
            <a:ext cx="2137691" cy="7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3200" b="1" dirty="0">
                <a:solidFill>
                  <a:srgbClr val="F0893C"/>
                </a:solidFill>
                <a:latin typeface="微软雅黑" panose="020B0503020204020204" pitchFamily="34" charset="-122"/>
                <a:ea typeface="微软雅黑" panose="020B0503020204020204" pitchFamily="34" charset="-122"/>
                <a:cs typeface="Arial" panose="020B0604020202020204" pitchFamily="34" charset="0"/>
              </a:rPr>
              <a:t>確認安置</a:t>
            </a:r>
            <a:endParaRPr lang="zh-CN" altLang="en-US" sz="3200" b="1" dirty="0">
              <a:solidFill>
                <a:srgbClr val="F0893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MH_SubTitle_2"/>
          <p:cNvSpPr txBox="1">
            <a:spLocks noChangeArrowheads="1"/>
          </p:cNvSpPr>
          <p:nvPr>
            <p:custDataLst>
              <p:tags r:id="rId10"/>
            </p:custDataLst>
          </p:nvPr>
        </p:nvSpPr>
        <p:spPr bwMode="auto">
          <a:xfrm rot="18913302">
            <a:off x="3281572" y="4152697"/>
            <a:ext cx="2232441" cy="7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3200" b="1"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資料轉移</a:t>
            </a:r>
            <a:endParaRPr lang="zh-CN" altLang="en-US" sz="3200" b="1" dirty="0">
              <a:solidFill>
                <a:srgbClr val="00B05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MH_SubTitle_3"/>
          <p:cNvSpPr txBox="1">
            <a:spLocks noChangeArrowheads="1"/>
          </p:cNvSpPr>
          <p:nvPr>
            <p:custDataLst>
              <p:tags r:id="rId11"/>
            </p:custDataLst>
          </p:nvPr>
        </p:nvSpPr>
        <p:spPr bwMode="auto">
          <a:xfrm rot="18913302">
            <a:off x="4756930" y="4308005"/>
            <a:ext cx="2675561" cy="7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3200" b="1" dirty="0">
                <a:solidFill>
                  <a:srgbClr val="865B3E"/>
                </a:solidFill>
                <a:latin typeface="微软雅黑" panose="020B0503020204020204" pitchFamily="34" charset="-122"/>
                <a:ea typeface="微软雅黑" panose="020B0503020204020204" pitchFamily="34" charset="-122"/>
                <a:cs typeface="Arial" panose="020B0604020202020204" pitchFamily="34" charset="0"/>
              </a:rPr>
              <a:t>通知學生報到</a:t>
            </a:r>
            <a:endParaRPr lang="zh-CN" altLang="en-US" sz="3200" b="1" dirty="0">
              <a:solidFill>
                <a:srgbClr val="865B3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MH_SubTitle_4"/>
          <p:cNvSpPr txBox="1">
            <a:spLocks noChangeArrowheads="1"/>
          </p:cNvSpPr>
          <p:nvPr>
            <p:custDataLst>
              <p:tags r:id="rId12"/>
            </p:custDataLst>
          </p:nvPr>
        </p:nvSpPr>
        <p:spPr bwMode="auto">
          <a:xfrm rot="18913302">
            <a:off x="7100497" y="4105655"/>
            <a:ext cx="2101003" cy="7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TW" altLang="en-US" sz="3200" b="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就學輔導</a:t>
            </a:r>
            <a:endParaRPr lang="zh-CN" altLang="en-US" sz="3200" b="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7450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092" y="743734"/>
            <a:ext cx="6427673" cy="5011865"/>
          </a:xfrm>
          <a:prstGeom prst="rect">
            <a:avLst/>
          </a:prstGeom>
        </p:spPr>
      </p:pic>
      <p:sp>
        <p:nvSpPr>
          <p:cNvPr id="3" name="矩形 2"/>
          <p:cNvSpPr/>
          <p:nvPr/>
        </p:nvSpPr>
        <p:spPr>
          <a:xfrm>
            <a:off x="4734600" y="2604849"/>
            <a:ext cx="2954655" cy="923330"/>
          </a:xfrm>
          <a:prstGeom prst="rect">
            <a:avLst/>
          </a:prstGeom>
        </p:spPr>
        <p:txBody>
          <a:bodyPr wrap="none">
            <a:spAutoFit/>
          </a:bodyPr>
          <a:lstStyle/>
          <a:p>
            <a:r>
              <a:rPr lang="zh-TW" altLang="en-US" sz="5400" b="1" dirty="0">
                <a:solidFill>
                  <a:schemeClr val="bg1"/>
                </a:solidFill>
                <a:latin typeface="微軟正黑體" panose="020B0604030504040204" pitchFamily="34" charset="-120"/>
                <a:ea typeface="微軟正黑體" panose="020B0604030504040204" pitchFamily="34" charset="-120"/>
              </a:rPr>
              <a:t>暫緩入學</a:t>
            </a:r>
            <a:endParaRPr lang="zh-CN" altLang="en-US" sz="32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2548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5408953" y="1195199"/>
            <a:ext cx="4801314" cy="1015663"/>
          </a:xfrm>
          <a:prstGeom prst="rect">
            <a:avLst/>
          </a:prstGeom>
        </p:spPr>
        <p:txBody>
          <a:bodyPr wrap="none">
            <a:spAutoFit/>
          </a:bodyPr>
          <a:lstStyle/>
          <a:p>
            <a:r>
              <a:rPr lang="zh-TW" altLang="en-US" sz="6000" b="1" dirty="0">
                <a:solidFill>
                  <a:srgbClr val="865B3E"/>
                </a:solidFill>
                <a:latin typeface="微软雅黑" panose="020B0503020204020204" pitchFamily="34" charset="-122"/>
                <a:ea typeface="微软雅黑" panose="020B0503020204020204" pitchFamily="34" charset="-122"/>
              </a:rPr>
              <a:t>申請暫緩入學</a:t>
            </a:r>
            <a:endParaRPr lang="zh-CN" altLang="en-US" sz="6000" b="1" dirty="0">
              <a:solidFill>
                <a:srgbClr val="865B3E"/>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805580" y="2210862"/>
            <a:ext cx="1481445" cy="1481445"/>
            <a:chOff x="849122" y="2051206"/>
            <a:chExt cx="1481445" cy="1481445"/>
          </a:xfrm>
        </p:grpSpPr>
        <p:sp>
          <p:nvSpPr>
            <p:cNvPr id="20" name="MH_Other_4"/>
            <p:cNvSpPr/>
            <p:nvPr>
              <p:custDataLst>
                <p:tags r:id="rId5"/>
              </p:custDataLst>
            </p:nvPr>
          </p:nvSpPr>
          <p:spPr>
            <a:xfrm rot="5400000">
              <a:off x="849122" y="2051206"/>
              <a:ext cx="1481445" cy="1481445"/>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ea typeface="微软雅黑" panose="020B0503020204020204" pitchFamily="34" charset="-122"/>
              </a:endParaRPr>
            </a:p>
          </p:txBody>
        </p:sp>
        <p:sp>
          <p:nvSpPr>
            <p:cNvPr id="21" name="KSO_Shape"/>
            <p:cNvSpPr>
              <a:spLocks/>
            </p:cNvSpPr>
            <p:nvPr/>
          </p:nvSpPr>
          <p:spPr bwMode="auto">
            <a:xfrm>
              <a:off x="1188643" y="2529481"/>
              <a:ext cx="775887" cy="58838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ea typeface="微软雅黑" panose="020B0503020204020204" pitchFamily="34" charset="-122"/>
              </a:endParaRPr>
            </a:p>
          </p:txBody>
        </p:sp>
      </p:grpSp>
      <p:grpSp>
        <p:nvGrpSpPr>
          <p:cNvPr id="22" name="组合 21"/>
          <p:cNvGrpSpPr/>
          <p:nvPr/>
        </p:nvGrpSpPr>
        <p:grpSpPr>
          <a:xfrm>
            <a:off x="813915" y="3750646"/>
            <a:ext cx="1481445" cy="1483528"/>
            <a:chOff x="857457" y="3590990"/>
            <a:chExt cx="1481445" cy="1483528"/>
          </a:xfrm>
        </p:grpSpPr>
        <p:sp>
          <p:nvSpPr>
            <p:cNvPr id="23" name="MH_Other_3"/>
            <p:cNvSpPr/>
            <p:nvPr>
              <p:custDataLst>
                <p:tags r:id="rId4"/>
              </p:custDataLst>
            </p:nvPr>
          </p:nvSpPr>
          <p:spPr>
            <a:xfrm>
              <a:off x="857457" y="3590990"/>
              <a:ext cx="1481445" cy="1483528"/>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ea typeface="微软雅黑" panose="020B0503020204020204" pitchFamily="34" charset="-122"/>
              </a:endParaRPr>
            </a:p>
          </p:txBody>
        </p:sp>
        <p:sp>
          <p:nvSpPr>
            <p:cNvPr id="25" name="KSO_Shape"/>
            <p:cNvSpPr>
              <a:spLocks/>
            </p:cNvSpPr>
            <p:nvPr/>
          </p:nvSpPr>
          <p:spPr bwMode="auto">
            <a:xfrm>
              <a:off x="1110613" y="3883693"/>
              <a:ext cx="925033" cy="92503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29" name="组合 28"/>
          <p:cNvGrpSpPr/>
          <p:nvPr/>
        </p:nvGrpSpPr>
        <p:grpSpPr>
          <a:xfrm>
            <a:off x="2368284" y="2196276"/>
            <a:ext cx="1483528" cy="1481444"/>
            <a:chOff x="2411826" y="2036620"/>
            <a:chExt cx="1483528" cy="1481444"/>
          </a:xfrm>
        </p:grpSpPr>
        <p:sp>
          <p:nvSpPr>
            <p:cNvPr id="30" name="MH_Other_2"/>
            <p:cNvSpPr/>
            <p:nvPr>
              <p:custDataLst>
                <p:tags r:id="rId3"/>
              </p:custDataLst>
            </p:nvPr>
          </p:nvSpPr>
          <p:spPr>
            <a:xfrm rot="10800000">
              <a:off x="2411826" y="2036620"/>
              <a:ext cx="1483528" cy="1481444"/>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ea typeface="微软雅黑" panose="020B0503020204020204" pitchFamily="34" charset="-122"/>
              </a:endParaRPr>
            </a:p>
          </p:txBody>
        </p:sp>
        <p:sp>
          <p:nvSpPr>
            <p:cNvPr id="31" name="KSO_Shape"/>
            <p:cNvSpPr>
              <a:spLocks/>
            </p:cNvSpPr>
            <p:nvPr/>
          </p:nvSpPr>
          <p:spPr bwMode="auto">
            <a:xfrm>
              <a:off x="2546448" y="2472869"/>
              <a:ext cx="1214284" cy="671903"/>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sp>
        <p:nvSpPr>
          <p:cNvPr id="36" name="Rectangle 3"/>
          <p:cNvSpPr txBox="1">
            <a:spLocks noChangeArrowheads="1"/>
          </p:cNvSpPr>
          <p:nvPr/>
        </p:nvSpPr>
        <p:spPr>
          <a:xfrm>
            <a:off x="4451891" y="2196276"/>
            <a:ext cx="6926194" cy="27170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defRPr/>
            </a:pPr>
            <a:r>
              <a:rPr lang="zh-TW" altLang="en-US"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設籍新竹市，</a:t>
            </a:r>
            <a:r>
              <a:rPr lang="zh-TW" altLang="zh-TW" sz="3200" b="1" dirty="0">
                <a:solidFill>
                  <a:srgbClr val="865B3E"/>
                </a:solidFill>
                <a:effectLst/>
                <a:latin typeface="微軟正黑體" panose="020B0604030504040204" pitchFamily="34" charset="-120"/>
                <a:ea typeface="微軟正黑體" panose="020B0604030504040204" pitchFamily="34" charset="-120"/>
                <a:cs typeface="Times New Roman" panose="02020603050405020304" pitchFamily="18" charset="0"/>
              </a:rPr>
              <a:t>依據國民教育法及其施行細則應於</a:t>
            </a:r>
            <a:r>
              <a:rPr lang="en-US" altLang="zh-TW" sz="3200" b="1" dirty="0">
                <a:solidFill>
                  <a:srgbClr val="865B3E"/>
                </a:solidFill>
                <a:effectLst/>
                <a:latin typeface="微軟正黑體" panose="020B0604030504040204" pitchFamily="34" charset="-120"/>
                <a:ea typeface="微軟正黑體" panose="020B0604030504040204" pitchFamily="34" charset="-120"/>
              </a:rPr>
              <a:t>115</a:t>
            </a:r>
            <a:r>
              <a:rPr lang="zh-TW" altLang="zh-TW" sz="3200" b="1" dirty="0">
                <a:solidFill>
                  <a:srgbClr val="865B3E"/>
                </a:solidFill>
                <a:effectLst/>
                <a:latin typeface="微軟正黑體" panose="020B0604030504040204" pitchFamily="34" charset="-120"/>
                <a:ea typeface="微軟正黑體" panose="020B0604030504040204" pitchFamily="34" charset="-120"/>
                <a:cs typeface="Times New Roman" panose="02020603050405020304" pitchFamily="18" charset="0"/>
              </a:rPr>
              <a:t>學年度入學國民小學</a:t>
            </a:r>
            <a:r>
              <a:rPr lang="zh-TW" altLang="en-US" sz="3200" b="1" dirty="0">
                <a:solidFill>
                  <a:srgbClr val="865B3E"/>
                </a:solidFill>
                <a:effectLst/>
                <a:latin typeface="微軟正黑體" panose="020B0604030504040204" pitchFamily="34" charset="-120"/>
                <a:ea typeface="微軟正黑體" panose="020B0604030504040204" pitchFamily="34" charset="-120"/>
                <a:cs typeface="Times New Roman" panose="02020603050405020304" pitchFamily="18" charset="0"/>
              </a:rPr>
              <a:t>幼兒</a:t>
            </a:r>
            <a:r>
              <a:rPr lang="en-US" altLang="zh-TW" sz="3200" b="1" dirty="0">
                <a:solidFill>
                  <a:srgbClr val="865B3E"/>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民國</a:t>
            </a:r>
            <a:r>
              <a:rPr lang="en-US" altLang="zh-TW"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108</a:t>
            </a:r>
            <a:r>
              <a:rPr lang="zh-TW" altLang="en-US"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年</a:t>
            </a:r>
            <a:r>
              <a:rPr lang="en-US" altLang="zh-TW"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9</a:t>
            </a:r>
            <a:r>
              <a:rPr lang="zh-TW" altLang="en-US"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月</a:t>
            </a:r>
            <a:r>
              <a:rPr lang="en-US" altLang="zh-TW"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2</a:t>
            </a:r>
            <a:r>
              <a:rPr lang="zh-TW" altLang="en-US"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日至</a:t>
            </a:r>
            <a:r>
              <a:rPr lang="en-US" altLang="zh-TW"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109</a:t>
            </a:r>
            <a:r>
              <a:rPr lang="zh-TW" altLang="en-US"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年</a:t>
            </a:r>
            <a:r>
              <a:rPr lang="en-US" altLang="zh-TW"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9</a:t>
            </a:r>
            <a:r>
              <a:rPr lang="zh-TW" altLang="en-US"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月</a:t>
            </a:r>
            <a:r>
              <a:rPr lang="en-US" altLang="zh-TW"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1</a:t>
            </a:r>
            <a:r>
              <a:rPr lang="zh-TW" altLang="en-US"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日出生</a:t>
            </a:r>
            <a:r>
              <a:rPr lang="en-US" altLang="zh-TW"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a:t>
            </a:r>
            <a:r>
              <a:rPr lang="zh-TW" altLang="en-US" sz="3200" b="1" dirty="0">
                <a:solidFill>
                  <a:srgbClr val="865B3E"/>
                </a:solidFill>
                <a:latin typeface="微軟正黑體" panose="020B0604030504040204" pitchFamily="34" charset="-120"/>
                <a:ea typeface="微軟正黑體" panose="020B0604030504040204" pitchFamily="34" charset="-120"/>
                <a:cs typeface="Times New Roman" pitchFamily="18" charset="0"/>
              </a:rPr>
              <a:t>，且經鑑輔會鑑定通過入國小之正式身心障礙學生。</a:t>
            </a:r>
            <a:endParaRPr lang="en-US" altLang="zh-TW" sz="3200" b="1" dirty="0">
              <a:solidFill>
                <a:srgbClr val="865B3E"/>
              </a:solidFill>
              <a:latin typeface="微軟正黑體" panose="020B0604030504040204" pitchFamily="34" charset="-120"/>
              <a:ea typeface="微軟正黑體" panose="020B0604030504040204" pitchFamily="34" charset="-120"/>
              <a:cs typeface="Times New Roman" pitchFamily="18" charset="0"/>
            </a:endParaRPr>
          </a:p>
        </p:txBody>
      </p:sp>
      <p:sp>
        <p:nvSpPr>
          <p:cNvPr id="17" name="MH_SubTitle_1"/>
          <p:cNvSpPr/>
          <p:nvPr>
            <p:custDataLst>
              <p:tags r:id="rId2"/>
            </p:custDataLst>
          </p:nvPr>
        </p:nvSpPr>
        <p:spPr>
          <a:xfrm>
            <a:off x="805580" y="477491"/>
            <a:ext cx="2217881" cy="595196"/>
          </a:xfrm>
          <a:prstGeom prst="roundRect">
            <a:avLst>
              <a:gd name="adj" fmla="val 21110"/>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zh-TW" altLang="en-US" sz="2800" b="1" dirty="0">
                <a:solidFill>
                  <a:srgbClr val="FFFFFF"/>
                </a:solidFill>
                <a:ea typeface="微软雅黑" panose="020B0503020204020204" pitchFamily="34" charset="-122"/>
              </a:rPr>
              <a:t>申請資格</a:t>
            </a:r>
            <a:endParaRPr lang="en-US" sz="2800" b="1" dirty="0">
              <a:solidFill>
                <a:srgbClr val="FFFFFF"/>
              </a:solidFill>
              <a:ea typeface="微软雅黑" panose="020B0503020204020204" pitchFamily="34" charset="-122"/>
            </a:endParaRPr>
          </a:p>
        </p:txBody>
      </p:sp>
    </p:spTree>
    <p:custDataLst>
      <p:tags r:id="rId1"/>
    </p:custDataLst>
    <p:extLst>
      <p:ext uri="{BB962C8B-B14F-4D97-AF65-F5344CB8AC3E}">
        <p14:creationId xmlns:p14="http://schemas.microsoft.com/office/powerpoint/2010/main" val="32887421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709605" y="283719"/>
            <a:ext cx="4801314" cy="1015663"/>
          </a:xfrm>
          <a:prstGeom prst="rect">
            <a:avLst/>
          </a:prstGeom>
          <a:solidFill>
            <a:srgbClr val="F7DDDD"/>
          </a:solidFill>
        </p:spPr>
        <p:txBody>
          <a:bodyPr wrap="none">
            <a:spAutoFit/>
          </a:bodyPr>
          <a:lstStyle/>
          <a:p>
            <a:r>
              <a:rPr lang="zh-TW" altLang="en-US" sz="6000" b="1" dirty="0">
                <a:solidFill>
                  <a:srgbClr val="865B3E"/>
                </a:solidFill>
                <a:latin typeface="微软雅黑" panose="020B0503020204020204" pitchFamily="34" charset="-122"/>
                <a:ea typeface="微软雅黑" panose="020B0503020204020204" pitchFamily="34" charset="-122"/>
              </a:rPr>
              <a:t>申請暫緩入學</a:t>
            </a:r>
            <a:endParaRPr lang="zh-CN" altLang="en-US" sz="6000" b="1" dirty="0">
              <a:solidFill>
                <a:srgbClr val="865B3E"/>
              </a:solidFill>
              <a:latin typeface="微软雅黑" panose="020B0503020204020204" pitchFamily="34" charset="-122"/>
              <a:ea typeface="微软雅黑" panose="020B0503020204020204" pitchFamily="34" charset="-122"/>
            </a:endParaRPr>
          </a:p>
        </p:txBody>
      </p:sp>
      <p:sp>
        <p:nvSpPr>
          <p:cNvPr id="30" name="TextBox 35"/>
          <p:cNvSpPr txBox="1"/>
          <p:nvPr/>
        </p:nvSpPr>
        <p:spPr>
          <a:xfrm>
            <a:off x="2163191" y="4206018"/>
            <a:ext cx="2587161" cy="1477328"/>
          </a:xfrm>
          <a:prstGeom prst="rect">
            <a:avLst/>
          </a:prstGeom>
          <a:noFill/>
        </p:spPr>
        <p:txBody>
          <a:bodyPr wrap="square" rtlCol="0">
            <a:spAutoFit/>
          </a:bodyPr>
          <a:lstStyle/>
          <a:p>
            <a:pPr>
              <a:lnSpc>
                <a:spcPct val="150000"/>
              </a:lnSpc>
            </a:pPr>
            <a:r>
              <a:rPr lang="zh-TW"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申請時間：</a:t>
            </a:r>
            <a:endParaRPr lang="en-US" altLang="zh-TW"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TW"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於申請入小一特教鑑定安置時同步提出</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5"/>
          <p:cNvSpPr txBox="1"/>
          <p:nvPr/>
        </p:nvSpPr>
        <p:spPr>
          <a:xfrm>
            <a:off x="4977465" y="4206018"/>
            <a:ext cx="2370659" cy="961482"/>
          </a:xfrm>
          <a:prstGeom prst="rect">
            <a:avLst/>
          </a:prstGeom>
          <a:noFill/>
        </p:spPr>
        <p:txBody>
          <a:bodyPr wrap="square" rtlCol="0">
            <a:spAutoFit/>
          </a:bodyPr>
          <a:lstStyle>
            <a:defPPr>
              <a:defRPr lang="zh-CN"/>
            </a:defPPr>
            <a:lvl1pPr>
              <a:lnSpc>
                <a:spcPct val="150000"/>
              </a:lnSpc>
              <a:defRPr sz="1200">
                <a:solidFill>
                  <a:schemeClr val="tx1">
                    <a:lumMod val="85000"/>
                    <a:lumOff val="15000"/>
                  </a:schemeClr>
                </a:solidFill>
                <a:latin typeface="+mj-ea"/>
                <a:ea typeface="+mj-ea"/>
              </a:defRPr>
            </a:lvl1pPr>
          </a:lstStyle>
          <a:p>
            <a:r>
              <a:rPr lang="zh-TW" altLang="en-US" sz="2000" b="1" dirty="0">
                <a:ea typeface="微软雅黑" panose="020B0503020204020204" pitchFamily="34" charset="-122"/>
              </a:rPr>
              <a:t>申請地點：</a:t>
            </a:r>
            <a:endParaRPr lang="en-US" altLang="zh-TW" sz="2000" b="1" dirty="0">
              <a:ea typeface="微软雅黑" panose="020B0503020204020204" pitchFamily="34" charset="-122"/>
            </a:endParaRPr>
          </a:p>
          <a:p>
            <a:r>
              <a:rPr lang="zh-TW" altLang="en-US" sz="2000" b="1" dirty="0">
                <a:solidFill>
                  <a:srgbClr val="FF0000"/>
                </a:solidFill>
                <a:ea typeface="微软雅黑" panose="020B0503020204020204" pitchFamily="34" charset="-122"/>
              </a:rPr>
              <a:t>學區學校輔導處</a:t>
            </a:r>
          </a:p>
        </p:txBody>
      </p:sp>
      <p:sp>
        <p:nvSpPr>
          <p:cNvPr id="32" name="TextBox 35"/>
          <p:cNvSpPr txBox="1"/>
          <p:nvPr/>
        </p:nvSpPr>
        <p:spPr>
          <a:xfrm>
            <a:off x="7228243" y="4216667"/>
            <a:ext cx="3070791" cy="1938992"/>
          </a:xfrm>
          <a:prstGeom prst="rect">
            <a:avLst/>
          </a:prstGeom>
          <a:noFill/>
        </p:spPr>
        <p:txBody>
          <a:bodyPr wrap="square" rtlCol="0">
            <a:spAutoFit/>
          </a:bodyPr>
          <a:lstStyle>
            <a:defPPr>
              <a:defRPr lang="zh-CN"/>
            </a:defPPr>
            <a:lvl1pPr>
              <a:lnSpc>
                <a:spcPct val="150000"/>
              </a:lnSpc>
              <a:defRPr sz="1200">
                <a:solidFill>
                  <a:schemeClr val="tx1">
                    <a:lumMod val="85000"/>
                    <a:lumOff val="15000"/>
                  </a:schemeClr>
                </a:solidFill>
                <a:latin typeface="+mj-ea"/>
                <a:ea typeface="+mj-ea"/>
              </a:defRPr>
            </a:lvl1pPr>
          </a:lstStyle>
          <a:p>
            <a:r>
              <a:rPr lang="zh-TW" altLang="en-US" sz="2000" b="1" dirty="0">
                <a:latin typeface="Times New Roman" panose="02020603050405020304" pitchFamily="18" charset="0"/>
                <a:ea typeface="微软雅黑" panose="020B0503020204020204" pitchFamily="34" charset="-122"/>
                <a:cs typeface="Times New Roman" panose="02020603050405020304" pitchFamily="18" charset="0"/>
              </a:rPr>
              <a:t>審查會議時間：</a:t>
            </a:r>
            <a:endParaRPr lang="en-US" altLang="zh-TW" sz="2000" b="1"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TW" sz="2000" b="1" dirty="0">
                <a:latin typeface="Times New Roman" panose="02020603050405020304" pitchFamily="18" charset="0"/>
                <a:ea typeface="微软雅黑" panose="020B0503020204020204" pitchFamily="34" charset="-122"/>
                <a:cs typeface="Times New Roman" panose="02020603050405020304" pitchFamily="18" charset="0"/>
              </a:rPr>
              <a:t>114</a:t>
            </a:r>
            <a:r>
              <a:rPr lang="zh-TW" altLang="en-US" sz="2000" b="1"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TW"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TW" altLang="en-US" sz="2000" b="1"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TW"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TW" altLang="en-US" sz="2000" b="1" dirty="0">
                <a:latin typeface="Times New Roman" panose="02020603050405020304" pitchFamily="18" charset="0"/>
                <a:ea typeface="微软雅黑" panose="020B0503020204020204" pitchFamily="34" charset="-122"/>
                <a:cs typeface="Times New Roman" panose="02020603050405020304" pitchFamily="18" charset="0"/>
              </a:rPr>
              <a:t>日（星期二）</a:t>
            </a:r>
            <a:endParaRPr lang="en-US" altLang="zh-TW" sz="2000" b="1"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TW" sz="2000" b="1" dirty="0">
                <a:latin typeface="Times New Roman" panose="02020603050405020304" pitchFamily="18" charset="0"/>
                <a:ea typeface="微软雅黑" panose="020B0503020204020204" pitchFamily="34" charset="-122"/>
                <a:cs typeface="Times New Roman" panose="02020603050405020304" pitchFamily="18" charset="0"/>
              </a:rPr>
              <a:t>114</a:t>
            </a:r>
            <a:r>
              <a:rPr lang="zh-TW" altLang="en-US" sz="2000" b="1"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TW"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TW" altLang="en-US" sz="2000" b="1"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TW" sz="2000" b="1" dirty="0">
                <a:latin typeface="Times New Roman" panose="02020603050405020304" pitchFamily="18" charset="0"/>
                <a:ea typeface="微软雅黑" panose="020B0503020204020204" pitchFamily="34" charset="-122"/>
                <a:cs typeface="Times New Roman" panose="02020603050405020304" pitchFamily="18" charset="0"/>
              </a:rPr>
              <a:t>4</a:t>
            </a:r>
            <a:r>
              <a:rPr lang="zh-TW" altLang="en-US" sz="2000" b="1" dirty="0">
                <a:latin typeface="Times New Roman" panose="02020603050405020304" pitchFamily="18" charset="0"/>
                <a:ea typeface="微软雅黑" panose="020B0503020204020204" pitchFamily="34" charset="-122"/>
                <a:cs typeface="Times New Roman" panose="02020603050405020304" pitchFamily="18" charset="0"/>
              </a:rPr>
              <a:t>日（星期三）</a:t>
            </a:r>
            <a:endParaRPr lang="en-US" altLang="zh-TW" sz="2000" b="1" dirty="0">
              <a:latin typeface="Times New Roman" panose="02020603050405020304" pitchFamily="18" charset="0"/>
              <a:ea typeface="微软雅黑" panose="020B0503020204020204" pitchFamily="34" charset="-122"/>
              <a:cs typeface="Times New Roman" panose="02020603050405020304" pitchFamily="18" charset="0"/>
            </a:endParaRPr>
          </a:p>
          <a:p>
            <a:r>
              <a:rPr lang="zh-TW" altLang="en-US" sz="2000" b="1" dirty="0">
                <a:latin typeface="Times New Roman" panose="02020603050405020304" pitchFamily="18" charset="0"/>
                <a:ea typeface="微软雅黑" panose="020B0503020204020204" pitchFamily="34" charset="-122"/>
                <a:cs typeface="Times New Roman" panose="02020603050405020304" pitchFamily="18" charset="0"/>
              </a:rPr>
              <a:t>（確定時間將個別通知）</a:t>
            </a:r>
          </a:p>
        </p:txBody>
      </p:sp>
      <p:grpSp>
        <p:nvGrpSpPr>
          <p:cNvPr id="34" name="组合 33"/>
          <p:cNvGrpSpPr/>
          <p:nvPr/>
        </p:nvGrpSpPr>
        <p:grpSpPr>
          <a:xfrm>
            <a:off x="6996677" y="1719340"/>
            <a:ext cx="2722124" cy="2444498"/>
            <a:chOff x="5494648" y="1971929"/>
            <a:chExt cx="2722124" cy="2444498"/>
          </a:xfrm>
        </p:grpSpPr>
        <p:sp>
          <p:nvSpPr>
            <p:cNvPr id="35" name="Freeform 42"/>
            <p:cNvSpPr>
              <a:spLocks/>
            </p:cNvSpPr>
            <p:nvPr/>
          </p:nvSpPr>
          <p:spPr bwMode="auto">
            <a:xfrm>
              <a:off x="5494648" y="1971929"/>
              <a:ext cx="2722124" cy="2444498"/>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Freeform 43"/>
            <p:cNvSpPr>
              <a:spLocks noEditPoints="1"/>
            </p:cNvSpPr>
            <p:nvPr/>
          </p:nvSpPr>
          <p:spPr bwMode="auto">
            <a:xfrm>
              <a:off x="5494648" y="1971929"/>
              <a:ext cx="2722124" cy="2444498"/>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B0927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sp>
          <p:nvSpPr>
            <p:cNvPr id="37" name="Freeform 49"/>
            <p:cNvSpPr>
              <a:spLocks noEditPoints="1"/>
            </p:cNvSpPr>
            <p:nvPr/>
          </p:nvSpPr>
          <p:spPr bwMode="auto">
            <a:xfrm>
              <a:off x="6459081" y="2516101"/>
              <a:ext cx="596272" cy="527780"/>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sp>
          <p:nvSpPr>
            <p:cNvPr id="38" name="文本框 37"/>
            <p:cNvSpPr txBox="1"/>
            <p:nvPr/>
          </p:nvSpPr>
          <p:spPr>
            <a:xfrm>
              <a:off x="6104908" y="3125492"/>
              <a:ext cx="1497526"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ea typeface="微软雅黑" panose="020B0503020204020204" pitchFamily="34" charset="-122"/>
                </a:rPr>
                <a:t>Step 3</a:t>
              </a:r>
              <a:endParaRPr lang="zh-CN" altLang="en-US" dirty="0">
                <a:ea typeface="微软雅黑" panose="020B0503020204020204" pitchFamily="34" charset="-122"/>
              </a:endParaRPr>
            </a:p>
          </p:txBody>
        </p:sp>
      </p:grpSp>
      <p:grpSp>
        <p:nvGrpSpPr>
          <p:cNvPr id="39" name="组合 38"/>
          <p:cNvGrpSpPr/>
          <p:nvPr/>
        </p:nvGrpSpPr>
        <p:grpSpPr>
          <a:xfrm>
            <a:off x="4750352" y="1719340"/>
            <a:ext cx="2719821" cy="2444498"/>
            <a:chOff x="3452191" y="1971929"/>
            <a:chExt cx="2719821" cy="2444498"/>
          </a:xfrm>
        </p:grpSpPr>
        <p:sp>
          <p:nvSpPr>
            <p:cNvPr id="40" name="Freeform 44"/>
            <p:cNvSpPr>
              <a:spLocks/>
            </p:cNvSpPr>
            <p:nvPr/>
          </p:nvSpPr>
          <p:spPr bwMode="auto">
            <a:xfrm>
              <a:off x="3452191" y="1971929"/>
              <a:ext cx="2719821" cy="2444498"/>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1" name="Freeform 45"/>
            <p:cNvSpPr>
              <a:spLocks noEditPoints="1"/>
            </p:cNvSpPr>
            <p:nvPr/>
          </p:nvSpPr>
          <p:spPr bwMode="auto">
            <a:xfrm>
              <a:off x="3452191" y="1971929"/>
              <a:ext cx="2719821" cy="2444498"/>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A5C0A4"/>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sp>
          <p:nvSpPr>
            <p:cNvPr id="42" name="Freeform 48"/>
            <p:cNvSpPr>
              <a:spLocks noEditPoints="1"/>
            </p:cNvSpPr>
            <p:nvPr/>
          </p:nvSpPr>
          <p:spPr bwMode="auto">
            <a:xfrm>
              <a:off x="4413900" y="2482589"/>
              <a:ext cx="630518" cy="63051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sp>
          <p:nvSpPr>
            <p:cNvPr id="43" name="文本框 42"/>
            <p:cNvSpPr txBox="1"/>
            <p:nvPr/>
          </p:nvSpPr>
          <p:spPr>
            <a:xfrm>
              <a:off x="4023092" y="3125492"/>
              <a:ext cx="1483098"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ea typeface="微软雅黑" panose="020B0503020204020204" pitchFamily="34" charset="-122"/>
                </a:rPr>
                <a:t>Step 2</a:t>
              </a:r>
              <a:endParaRPr lang="zh-CN" altLang="en-US" dirty="0">
                <a:ea typeface="微软雅黑" panose="020B0503020204020204" pitchFamily="34" charset="-122"/>
              </a:endParaRPr>
            </a:p>
          </p:txBody>
        </p:sp>
      </p:grpSp>
      <p:grpSp>
        <p:nvGrpSpPr>
          <p:cNvPr id="44" name="组合 43"/>
          <p:cNvGrpSpPr/>
          <p:nvPr/>
        </p:nvGrpSpPr>
        <p:grpSpPr>
          <a:xfrm>
            <a:off x="2501724" y="1719340"/>
            <a:ext cx="2722124" cy="2444498"/>
            <a:chOff x="1408582" y="1971929"/>
            <a:chExt cx="2722124" cy="2444498"/>
          </a:xfrm>
        </p:grpSpPr>
        <p:sp>
          <p:nvSpPr>
            <p:cNvPr id="45" name="Freeform 46"/>
            <p:cNvSpPr>
              <a:spLocks/>
            </p:cNvSpPr>
            <p:nvPr/>
          </p:nvSpPr>
          <p:spPr bwMode="auto">
            <a:xfrm>
              <a:off x="1408582" y="1971929"/>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solidFill>
                <a:srgbClr val="F29A5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Freeform 47"/>
            <p:cNvSpPr>
              <a:spLocks noEditPoints="1"/>
            </p:cNvSpPr>
            <p:nvPr/>
          </p:nvSpPr>
          <p:spPr bwMode="auto">
            <a:xfrm>
              <a:off x="1408582" y="1971929"/>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F29A5B"/>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sp>
          <p:nvSpPr>
            <p:cNvPr id="48" name="文本框 47"/>
            <p:cNvSpPr txBox="1"/>
            <p:nvPr/>
          </p:nvSpPr>
          <p:spPr>
            <a:xfrm>
              <a:off x="1941276" y="3125492"/>
              <a:ext cx="1420582"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ea typeface="微软雅黑" panose="020B0503020204020204" pitchFamily="34" charset="-122"/>
                </a:rPr>
                <a:t>Step 1</a:t>
              </a:r>
              <a:endParaRPr lang="zh-CN" altLang="en-US" dirty="0">
                <a:ea typeface="微软雅黑" panose="020B0503020204020204" pitchFamily="34" charset="-122"/>
              </a:endParaRPr>
            </a:p>
          </p:txBody>
        </p:sp>
      </p:grpSp>
      <p:sp>
        <p:nvSpPr>
          <p:cNvPr id="49" name="Freeform 50"/>
          <p:cNvSpPr>
            <a:spLocks/>
          </p:cNvSpPr>
          <p:nvPr/>
        </p:nvSpPr>
        <p:spPr bwMode="auto">
          <a:xfrm>
            <a:off x="3496933" y="2287541"/>
            <a:ext cx="495552" cy="58217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微软雅黑" panose="020B0503020204020204" pitchFamily="34" charset="-122"/>
            </a:endParaRPr>
          </a:p>
        </p:txBody>
      </p:sp>
    </p:spTree>
    <p:custDataLst>
      <p:tags r:id="rId1"/>
    </p:custDataLst>
    <p:extLst>
      <p:ext uri="{BB962C8B-B14F-4D97-AF65-F5344CB8AC3E}">
        <p14:creationId xmlns:p14="http://schemas.microsoft.com/office/powerpoint/2010/main" val="41182237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633D32BD-AD20-42A8-93E9-A359280086CE}"/>
              </a:ext>
            </a:extLst>
          </p:cNvPr>
          <p:cNvSpPr>
            <a:spLocks noChangeArrowheads="1"/>
          </p:cNvSpPr>
          <p:nvPr/>
        </p:nvSpPr>
        <p:spPr bwMode="auto">
          <a:xfrm>
            <a:off x="822503" y="2656167"/>
            <a:ext cx="10728796" cy="1149139"/>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p>
            <a:endParaRPr lang="zh-TW" altLang="en-US" sz="3200" b="1" dirty="0">
              <a:latin typeface="微軟正黑體" panose="020B0604030504040204" pitchFamily="34" charset="-120"/>
              <a:ea typeface="微軟正黑體" panose="020B0604030504040204" pitchFamily="34" charset="-120"/>
            </a:endParaRPr>
          </a:p>
        </p:txBody>
      </p:sp>
      <p:sp>
        <p:nvSpPr>
          <p:cNvPr id="3" name="AutoShape 8">
            <a:extLst>
              <a:ext uri="{FF2B5EF4-FFF2-40B4-BE49-F238E27FC236}">
                <a16:creationId xmlns:a16="http://schemas.microsoft.com/office/drawing/2014/main" id="{021772E3-7372-49D8-B8BE-FF293B32F8AE}"/>
              </a:ext>
            </a:extLst>
          </p:cNvPr>
          <p:cNvSpPr>
            <a:spLocks noChangeArrowheads="1"/>
          </p:cNvSpPr>
          <p:nvPr/>
        </p:nvSpPr>
        <p:spPr bwMode="auto">
          <a:xfrm>
            <a:off x="822503" y="3918900"/>
            <a:ext cx="10728796" cy="1277789"/>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p>
            <a:endParaRPr lang="ja-JP" altLang="en-US" sz="2800" dirty="0">
              <a:ea typeface="標楷體" pitchFamily="65" charset="-120"/>
            </a:endParaRPr>
          </a:p>
        </p:txBody>
      </p:sp>
      <p:sp>
        <p:nvSpPr>
          <p:cNvPr id="4" name="矩形 3">
            <a:extLst>
              <a:ext uri="{FF2B5EF4-FFF2-40B4-BE49-F238E27FC236}">
                <a16:creationId xmlns:a16="http://schemas.microsoft.com/office/drawing/2014/main" id="{39EC2AE5-D37C-4282-A61F-0BA7BEBFE1DC}"/>
              </a:ext>
            </a:extLst>
          </p:cNvPr>
          <p:cNvSpPr/>
          <p:nvPr/>
        </p:nvSpPr>
        <p:spPr>
          <a:xfrm>
            <a:off x="822502" y="2771510"/>
            <a:ext cx="11027376" cy="892552"/>
          </a:xfrm>
          <a:prstGeom prst="rect">
            <a:avLst/>
          </a:prstGeom>
        </p:spPr>
        <p:txBody>
          <a:bodyPr wrap="square">
            <a:spAutoFit/>
          </a:bodyPr>
          <a:lstStyle/>
          <a:p>
            <a:r>
              <a:rPr lang="zh-TW" altLang="en-US" sz="2600" b="1" dirty="0">
                <a:latin typeface="微軟正黑體" panose="020B0604030504040204" pitchFamily="34" charset="-120"/>
                <a:ea typeface="微軟正黑體" panose="020B0604030504040204" pitchFamily="34" charset="-120"/>
              </a:rPr>
              <a:t>經鑑輔會依身心障礙適齡國民身心發展及特殊需求綜合研判確有暫緩入學之必要者。</a:t>
            </a:r>
          </a:p>
        </p:txBody>
      </p:sp>
      <p:sp>
        <p:nvSpPr>
          <p:cNvPr id="5" name="矩形 4">
            <a:extLst>
              <a:ext uri="{FF2B5EF4-FFF2-40B4-BE49-F238E27FC236}">
                <a16:creationId xmlns:a16="http://schemas.microsoft.com/office/drawing/2014/main" id="{B3D969C5-1A68-4258-BD13-099CEA9AE513}"/>
              </a:ext>
            </a:extLst>
          </p:cNvPr>
          <p:cNvSpPr/>
          <p:nvPr/>
        </p:nvSpPr>
        <p:spPr>
          <a:xfrm>
            <a:off x="822502" y="4060143"/>
            <a:ext cx="11027376" cy="892552"/>
          </a:xfrm>
          <a:prstGeom prst="rect">
            <a:avLst/>
          </a:prstGeom>
        </p:spPr>
        <p:txBody>
          <a:bodyPr wrap="square">
            <a:spAutoFit/>
          </a:bodyPr>
          <a:lstStyle/>
          <a:p>
            <a:r>
              <a:rPr lang="zh-TW" altLang="en-US" sz="2600" b="1" dirty="0">
                <a:latin typeface="微軟正黑體" panose="020B0604030504040204" pitchFamily="34" charset="-120"/>
                <a:ea typeface="微軟正黑體" panose="020B0604030504040204" pitchFamily="34" charset="-120"/>
              </a:rPr>
              <a:t>暫緩入學期間安排適當學習場所，並具可增進其學習及適應能力之適性教育計劃，且申請人之法定代理人或實際照顧者能確實並持續執行。</a:t>
            </a:r>
          </a:p>
        </p:txBody>
      </p:sp>
      <p:pic>
        <p:nvPicPr>
          <p:cNvPr id="6" name="图片 4">
            <a:extLst>
              <a:ext uri="{FF2B5EF4-FFF2-40B4-BE49-F238E27FC236}">
                <a16:creationId xmlns:a16="http://schemas.microsoft.com/office/drawing/2014/main" id="{9FA29316-9531-48C7-8BF1-F3356BDB0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382" y="949520"/>
            <a:ext cx="6607346" cy="1451810"/>
          </a:xfrm>
          <a:prstGeom prst="rect">
            <a:avLst/>
          </a:prstGeom>
        </p:spPr>
      </p:pic>
      <p:pic>
        <p:nvPicPr>
          <p:cNvPr id="7" name="Picture 2">
            <a:extLst>
              <a:ext uri="{FF2B5EF4-FFF2-40B4-BE49-F238E27FC236}">
                <a16:creationId xmlns:a16="http://schemas.microsoft.com/office/drawing/2014/main" id="{C6055271-7AB7-40A3-9A47-7F2C554AF6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089245" flipH="1">
            <a:off x="993833" y="1353458"/>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a:extLst>
              <a:ext uri="{FF2B5EF4-FFF2-40B4-BE49-F238E27FC236}">
                <a16:creationId xmlns:a16="http://schemas.microsoft.com/office/drawing/2014/main" id="{FAD1385D-0E66-406C-90EC-86FC29F78F40}"/>
              </a:ext>
            </a:extLst>
          </p:cNvPr>
          <p:cNvSpPr/>
          <p:nvPr/>
        </p:nvSpPr>
        <p:spPr>
          <a:xfrm>
            <a:off x="3143531" y="182165"/>
            <a:ext cx="6340197" cy="1015663"/>
          </a:xfrm>
          <a:prstGeom prst="rect">
            <a:avLst/>
          </a:prstGeom>
        </p:spPr>
        <p:txBody>
          <a:bodyPr wrap="none">
            <a:spAutoFit/>
          </a:bodyPr>
          <a:lstStyle/>
          <a:p>
            <a:r>
              <a:rPr lang="zh-TW" altLang="en-US" sz="6000" b="1" dirty="0">
                <a:solidFill>
                  <a:srgbClr val="865B3E"/>
                </a:solidFill>
                <a:latin typeface="微软雅黑" panose="020B0503020204020204" pitchFamily="34" charset="-122"/>
                <a:ea typeface="微软雅黑" panose="020B0503020204020204" pitchFamily="34" charset="-122"/>
              </a:rPr>
              <a:t>暫緩入學審查原則</a:t>
            </a:r>
            <a:endParaRPr lang="zh-CN" altLang="en-US" sz="6000" b="1" dirty="0">
              <a:solidFill>
                <a:srgbClr val="865B3E"/>
              </a:solidFill>
              <a:latin typeface="微软雅黑" panose="020B0503020204020204" pitchFamily="34" charset="-122"/>
              <a:ea typeface="微软雅黑" panose="020B0503020204020204" pitchFamily="34" charset="-122"/>
            </a:endParaRPr>
          </a:p>
        </p:txBody>
      </p:sp>
      <p:sp>
        <p:nvSpPr>
          <p:cNvPr id="9" name="AutoShape 5">
            <a:extLst>
              <a:ext uri="{FF2B5EF4-FFF2-40B4-BE49-F238E27FC236}">
                <a16:creationId xmlns:a16="http://schemas.microsoft.com/office/drawing/2014/main" id="{8F957167-BFA9-4396-A574-1454846B2370}"/>
              </a:ext>
            </a:extLst>
          </p:cNvPr>
          <p:cNvSpPr>
            <a:spLocks noChangeArrowheads="1"/>
          </p:cNvSpPr>
          <p:nvPr/>
        </p:nvSpPr>
        <p:spPr bwMode="auto">
          <a:xfrm>
            <a:off x="815657" y="5348776"/>
            <a:ext cx="10728796" cy="990440"/>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p>
            <a:r>
              <a:rPr lang="zh-TW" altLang="en-US" sz="2600" b="1" dirty="0">
                <a:latin typeface="微軟正黑體" panose="020B0604030504040204" pitchFamily="34" charset="-120"/>
                <a:ea typeface="微軟正黑體" panose="020B0604030504040204" pitchFamily="34" charset="-120"/>
              </a:rPr>
              <a:t>兒童之障礙較晚發現或發展遲緩等因素，致學前教育或早期療育不足，或因醫療需求、健康狀況不宜到校，需長期接受治療或休養。</a:t>
            </a:r>
          </a:p>
          <a:p>
            <a:endParaRPr lang="zh-TW" altLang="en-US" dirty="0"/>
          </a:p>
        </p:txBody>
      </p:sp>
    </p:spTree>
    <p:extLst>
      <p:ext uri="{BB962C8B-B14F-4D97-AF65-F5344CB8AC3E}">
        <p14:creationId xmlns:p14="http://schemas.microsoft.com/office/powerpoint/2010/main" val="276135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 y="0"/>
            <a:ext cx="15450095" cy="6334539"/>
          </a:xfrm>
          <a:prstGeom prst="rect">
            <a:avLst/>
          </a:prstGeom>
        </p:spPr>
      </p:pic>
      <p:grpSp>
        <p:nvGrpSpPr>
          <p:cNvPr id="10" name="组合 9"/>
          <p:cNvGrpSpPr/>
          <p:nvPr/>
        </p:nvGrpSpPr>
        <p:grpSpPr>
          <a:xfrm>
            <a:off x="1881807" y="4708948"/>
            <a:ext cx="6416625" cy="2113623"/>
            <a:chOff x="4805169" y="3003803"/>
            <a:chExt cx="2581661" cy="850394"/>
          </a:xfrm>
        </p:grpSpPr>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1491" y="3022091"/>
              <a:ext cx="509017" cy="813818"/>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5169" y="3003803"/>
              <a:ext cx="2581661" cy="850394"/>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6042" y="3732325"/>
            <a:ext cx="1221693" cy="1953247"/>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18" y="379335"/>
            <a:ext cx="2584188" cy="647866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18" y="4273925"/>
            <a:ext cx="12192000" cy="2584075"/>
          </a:xfrm>
          <a:prstGeom prst="rect">
            <a:avLst/>
          </a:prstGeom>
        </p:spPr>
      </p:pic>
      <p:sp>
        <p:nvSpPr>
          <p:cNvPr id="13" name="Rectangle 2"/>
          <p:cNvSpPr txBox="1">
            <a:spLocks noChangeArrowheads="1"/>
          </p:cNvSpPr>
          <p:nvPr/>
        </p:nvSpPr>
        <p:spPr>
          <a:xfrm>
            <a:off x="2965634" y="2050564"/>
            <a:ext cx="7371374" cy="13784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800" b="1" dirty="0">
                <a:latin typeface="Times New Roman" panose="02020603050405020304" pitchFamily="18" charset="0"/>
                <a:ea typeface="微軟正黑體" panose="020B0604030504040204" pitchFamily="34" charset="-120"/>
                <a:cs typeface="Times New Roman" panose="02020603050405020304" pitchFamily="18" charset="0"/>
              </a:rPr>
              <a:t>新竹市特教資源中心</a:t>
            </a:r>
            <a:br>
              <a:rPr lang="en-US" altLang="zh-TW" sz="4800" b="1"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4800" b="1" dirty="0">
                <a:latin typeface="Times New Roman" panose="02020603050405020304" pitchFamily="18" charset="0"/>
                <a:ea typeface="微軟正黑體" panose="020B0604030504040204" pitchFamily="34" charset="-120"/>
                <a:cs typeface="Times New Roman" panose="02020603050405020304" pitchFamily="18" charset="0"/>
              </a:rPr>
              <a:t>03-5427974</a:t>
            </a:r>
            <a:r>
              <a:rPr lang="zh-TW" altLang="en-US" sz="4800" b="1" dirty="0">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4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87583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01061" y="1561261"/>
            <a:ext cx="1568707" cy="3298663"/>
            <a:chOff x="3717914" y="1581833"/>
            <a:chExt cx="1568707" cy="3298663"/>
          </a:xfrm>
        </p:grpSpPr>
        <p:sp>
          <p:nvSpPr>
            <p:cNvPr id="6" name="文本框 5"/>
            <p:cNvSpPr txBox="1"/>
            <p:nvPr/>
          </p:nvSpPr>
          <p:spPr>
            <a:xfrm>
              <a:off x="3717914" y="2018174"/>
              <a:ext cx="1015663" cy="2862322"/>
            </a:xfrm>
            <a:prstGeom prst="rect">
              <a:avLst/>
            </a:prstGeom>
            <a:noFill/>
          </p:spPr>
          <p:txBody>
            <a:bodyPr vert="eaVert" wrap="none" rtlCol="0">
              <a:spAutoFit/>
            </a:bodyPr>
            <a:lstStyle/>
            <a:p>
              <a:r>
                <a:rPr lang="zh-TW" altLang="en-US" sz="5400" b="1" dirty="0">
                  <a:solidFill>
                    <a:srgbClr val="865B3E"/>
                  </a:solidFill>
                  <a:latin typeface="微软雅黑" panose="020B0503020204020204" pitchFamily="34" charset="-122"/>
                  <a:ea typeface="微软雅黑" panose="020B0503020204020204" pitchFamily="34" charset="-122"/>
                </a:rPr>
                <a:t>報名資格</a:t>
              </a:r>
              <a:endParaRPr lang="zh-CN" altLang="en-US" sz="5400" b="1" dirty="0">
                <a:solidFill>
                  <a:srgbClr val="865B3E"/>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609513" y="1581833"/>
              <a:ext cx="677108" cy="92398"/>
            </a:xfrm>
            <a:prstGeom prst="rect">
              <a:avLst/>
            </a:prstGeom>
            <a:noFill/>
          </p:spPr>
          <p:txBody>
            <a:bodyPr vert="eaVert" wrap="none" rtlCol="0">
              <a:spAutoFit/>
            </a:bodyPr>
            <a:lstStyle/>
            <a:p>
              <a:endParaRPr lang="zh-CN" altLang="en-US" sz="3200" b="1" dirty="0">
                <a:solidFill>
                  <a:schemeClr val="tx1">
                    <a:lumMod val="65000"/>
                    <a:lumOff val="35000"/>
                  </a:schemeClr>
                </a:solidFill>
                <a:latin typeface="Batang" panose="02030600000101010101" pitchFamily="18" charset="-127"/>
                <a:ea typeface="Batang" panose="02030600000101010101" pitchFamily="18" charset="-127"/>
              </a:endParaRPr>
            </a:p>
          </p:txBody>
        </p:sp>
      </p:grpSp>
      <p:grpSp>
        <p:nvGrpSpPr>
          <p:cNvPr id="4" name="组合 3"/>
          <p:cNvGrpSpPr/>
          <p:nvPr/>
        </p:nvGrpSpPr>
        <p:grpSpPr>
          <a:xfrm>
            <a:off x="2859366" y="1220203"/>
            <a:ext cx="7953129" cy="681064"/>
            <a:chOff x="4389121" y="1084217"/>
            <a:chExt cx="6309360" cy="736216"/>
          </a:xfrm>
        </p:grpSpPr>
        <p:sp>
          <p:nvSpPr>
            <p:cNvPr id="8" name="五边形 7"/>
            <p:cNvSpPr/>
            <p:nvPr/>
          </p:nvSpPr>
          <p:spPr>
            <a:xfrm flipH="1">
              <a:off x="4389121" y="1084217"/>
              <a:ext cx="630936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latin typeface="微软雅黑" panose="020B0503020204020204" pitchFamily="34" charset="-122"/>
                  <a:ea typeface="微软雅黑" panose="020B0503020204020204" pitchFamily="34" charset="-122"/>
                </a:rPr>
                <a:t>       設籍新竹市</a:t>
              </a:r>
              <a:endParaRPr lang="zh-CN" altLang="en-US" sz="2800" b="1" dirty="0">
                <a:latin typeface="微软雅黑" panose="020B0503020204020204" pitchFamily="34" charset="-122"/>
                <a:ea typeface="微软雅黑" panose="020B0503020204020204" pitchFamily="34" charset="-122"/>
              </a:endParaRPr>
            </a:p>
          </p:txBody>
        </p:sp>
        <p:sp>
          <p:nvSpPr>
            <p:cNvPr id="2" name="菱形 1"/>
            <p:cNvSpPr/>
            <p:nvPr/>
          </p:nvSpPr>
          <p:spPr>
            <a:xfrm>
              <a:off x="4517592" y="1132080"/>
              <a:ext cx="542718"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71173" y="1244015"/>
              <a:ext cx="489137" cy="432511"/>
            </a:xfrm>
            <a:prstGeom prst="rect">
              <a:avLst/>
            </a:prstGeom>
            <a:noFill/>
          </p:spPr>
          <p:txBody>
            <a:bodyPr wrap="square" rtlCol="0">
              <a:spAutoFit/>
            </a:bodyPr>
            <a:lstStyle/>
            <a:p>
              <a:r>
                <a:rPr lang="en-US" altLang="zh-CN" sz="2000" b="1" dirty="0">
                  <a:solidFill>
                    <a:srgbClr val="F29A5B"/>
                  </a:solidFill>
                  <a:latin typeface="微软雅黑" panose="020B0503020204020204" pitchFamily="34" charset="-122"/>
                  <a:ea typeface="微软雅黑" panose="020B0503020204020204" pitchFamily="34" charset="-122"/>
                </a:rPr>
                <a:t>01</a:t>
              </a:r>
              <a:endParaRPr lang="zh-CN" altLang="en-US" sz="2000" b="1" dirty="0">
                <a:solidFill>
                  <a:srgbClr val="F29A5B"/>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2859363" y="2122901"/>
            <a:ext cx="7953129" cy="858635"/>
            <a:chOff x="4389118" y="1013486"/>
            <a:chExt cx="6309360" cy="928167"/>
          </a:xfrm>
        </p:grpSpPr>
        <p:sp>
          <p:nvSpPr>
            <p:cNvPr id="30" name="五边形 29"/>
            <p:cNvSpPr/>
            <p:nvPr/>
          </p:nvSpPr>
          <p:spPr>
            <a:xfrm flipH="1">
              <a:off x="4389118" y="1013486"/>
              <a:ext cx="6309360" cy="928167"/>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1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依據國民教育法及其施行細則應於</a:t>
              </a:r>
              <a:r>
                <a:rPr lang="en-US" altLang="zh-TW" sz="1800" dirty="0">
                  <a:solidFill>
                    <a:srgbClr val="000000"/>
                  </a:solidFill>
                  <a:effectLst/>
                  <a:latin typeface="Times New Roman" panose="02020603050405020304" pitchFamily="18" charset="0"/>
                  <a:ea typeface="標楷體" panose="03000509000000000000" pitchFamily="65" charset="-120"/>
                </a:rPr>
                <a:t>115</a:t>
              </a:r>
              <a:r>
                <a:rPr lang="zh-TW" altLang="zh-TW" sz="1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學年度入學國民小學</a:t>
              </a:r>
              <a:r>
                <a:rPr lang="zh-TW" altLang="en-US" sz="18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幼兒</a:t>
              </a:r>
              <a:endParaRPr lang="en-US" altLang="zh-TW" sz="2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TW" altLang="en-US" sz="2800" b="1" dirty="0">
                  <a:latin typeface="微软雅黑" panose="020B0503020204020204" pitchFamily="34" charset="-122"/>
                  <a:ea typeface="微软雅黑" panose="020B0503020204020204" pitchFamily="34" charset="-122"/>
                </a:rPr>
                <a:t>民國</a:t>
              </a:r>
              <a:r>
                <a:rPr lang="en-US" altLang="zh-TW" sz="2800" b="1" dirty="0">
                  <a:latin typeface="微软雅黑" panose="020B0503020204020204" pitchFamily="34" charset="-122"/>
                  <a:ea typeface="微软雅黑" panose="020B0503020204020204" pitchFamily="34" charset="-122"/>
                </a:rPr>
                <a:t>108</a:t>
              </a:r>
              <a:r>
                <a:rPr lang="zh-TW" altLang="en-US" sz="2800" b="1" dirty="0">
                  <a:latin typeface="微软雅黑" panose="020B0503020204020204" pitchFamily="34" charset="-122"/>
                  <a:ea typeface="微软雅黑" panose="020B0503020204020204" pitchFamily="34" charset="-122"/>
                </a:rPr>
                <a:t>年</a:t>
              </a:r>
              <a:r>
                <a:rPr lang="en-US" altLang="zh-TW" sz="2800" b="1" dirty="0">
                  <a:latin typeface="微软雅黑" panose="020B0503020204020204" pitchFamily="34" charset="-122"/>
                  <a:ea typeface="微软雅黑" panose="020B0503020204020204" pitchFamily="34" charset="-122"/>
                </a:rPr>
                <a:t>9</a:t>
              </a:r>
              <a:r>
                <a:rPr lang="zh-TW" altLang="en-US" sz="2800" b="1" dirty="0">
                  <a:latin typeface="微软雅黑" panose="020B0503020204020204" pitchFamily="34" charset="-122"/>
                  <a:ea typeface="微软雅黑" panose="020B0503020204020204" pitchFamily="34" charset="-122"/>
                </a:rPr>
                <a:t>月</a:t>
              </a:r>
              <a:r>
                <a:rPr lang="en-US" altLang="zh-TW" sz="2800" b="1" dirty="0">
                  <a:latin typeface="微软雅黑" panose="020B0503020204020204" pitchFamily="34" charset="-122"/>
                  <a:ea typeface="微软雅黑" panose="020B0503020204020204" pitchFamily="34" charset="-122"/>
                </a:rPr>
                <a:t>2</a:t>
              </a:r>
              <a:r>
                <a:rPr lang="zh-TW" altLang="en-US" sz="2800" b="1" dirty="0">
                  <a:latin typeface="微软雅黑" panose="020B0503020204020204" pitchFamily="34" charset="-122"/>
                  <a:ea typeface="微软雅黑" panose="020B0503020204020204" pitchFamily="34" charset="-122"/>
                </a:rPr>
                <a:t>日至</a:t>
              </a:r>
              <a:r>
                <a:rPr lang="en-US" altLang="zh-TW" sz="2800" b="1" dirty="0">
                  <a:latin typeface="微软雅黑" panose="020B0503020204020204" pitchFamily="34" charset="-122"/>
                  <a:ea typeface="微软雅黑" panose="020B0503020204020204" pitchFamily="34" charset="-122"/>
                </a:rPr>
                <a:t>109</a:t>
              </a:r>
              <a:r>
                <a:rPr lang="zh-TW" altLang="en-US" sz="2800" b="1" dirty="0">
                  <a:latin typeface="微软雅黑" panose="020B0503020204020204" pitchFamily="34" charset="-122"/>
                  <a:ea typeface="微软雅黑" panose="020B0503020204020204" pitchFamily="34" charset="-122"/>
                </a:rPr>
                <a:t>年</a:t>
              </a:r>
              <a:r>
                <a:rPr lang="en-US" altLang="zh-TW" sz="2800" b="1" dirty="0">
                  <a:latin typeface="微软雅黑" panose="020B0503020204020204" pitchFamily="34" charset="-122"/>
                  <a:ea typeface="微软雅黑" panose="020B0503020204020204" pitchFamily="34" charset="-122"/>
                </a:rPr>
                <a:t>9</a:t>
              </a:r>
              <a:r>
                <a:rPr lang="zh-TW" altLang="en-US" sz="2800" b="1" dirty="0">
                  <a:latin typeface="微软雅黑" panose="020B0503020204020204" pitchFamily="34" charset="-122"/>
                  <a:ea typeface="微软雅黑" panose="020B0503020204020204" pitchFamily="34" charset="-122"/>
                </a:rPr>
                <a:t>月</a:t>
              </a:r>
              <a:r>
                <a:rPr lang="en-US" altLang="zh-TW" sz="2800" b="1" dirty="0">
                  <a:latin typeface="微软雅黑" panose="020B0503020204020204" pitchFamily="34" charset="-122"/>
                  <a:ea typeface="微软雅黑" panose="020B0503020204020204" pitchFamily="34" charset="-122"/>
                </a:rPr>
                <a:t>1</a:t>
              </a:r>
              <a:r>
                <a:rPr lang="zh-TW" altLang="en-US" sz="2800" b="1" dirty="0">
                  <a:latin typeface="微软雅黑" panose="020B0503020204020204" pitchFamily="34" charset="-122"/>
                  <a:ea typeface="微软雅黑" panose="020B0503020204020204" pitchFamily="34" charset="-122"/>
                </a:rPr>
                <a:t>日出生</a:t>
              </a:r>
            </a:p>
          </p:txBody>
        </p:sp>
        <p:sp>
          <p:nvSpPr>
            <p:cNvPr id="31" name="菱形 30"/>
            <p:cNvSpPr/>
            <p:nvPr/>
          </p:nvSpPr>
          <p:spPr>
            <a:xfrm>
              <a:off x="4517592" y="1132080"/>
              <a:ext cx="542718"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578042" y="1236070"/>
              <a:ext cx="542718" cy="432511"/>
            </a:xfrm>
            <a:prstGeom prst="rect">
              <a:avLst/>
            </a:prstGeom>
            <a:noFill/>
          </p:spPr>
          <p:txBody>
            <a:bodyPr wrap="none" rtlCol="0">
              <a:spAutoFit/>
            </a:bodyPr>
            <a:lstStyle/>
            <a:p>
              <a:r>
                <a:rPr lang="en-US" altLang="zh-CN" sz="2000" b="1" dirty="0">
                  <a:solidFill>
                    <a:srgbClr val="A6C0A5"/>
                  </a:solidFill>
                  <a:latin typeface="微软雅黑" panose="020B0503020204020204" pitchFamily="34" charset="-122"/>
                  <a:ea typeface="微软雅黑" panose="020B0503020204020204" pitchFamily="34" charset="-122"/>
                </a:rPr>
                <a:t>02</a:t>
              </a:r>
              <a:endParaRPr lang="zh-CN" altLang="en-US" sz="2000" b="1" dirty="0">
                <a:solidFill>
                  <a:srgbClr val="A6C0A5"/>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859364" y="3156464"/>
            <a:ext cx="7953129" cy="1434586"/>
            <a:chOff x="4389119" y="1084216"/>
            <a:chExt cx="6309360" cy="1550757"/>
          </a:xfrm>
        </p:grpSpPr>
        <p:sp>
          <p:nvSpPr>
            <p:cNvPr id="34" name="五边形 33"/>
            <p:cNvSpPr/>
            <p:nvPr/>
          </p:nvSpPr>
          <p:spPr>
            <a:xfrm flipH="1">
              <a:off x="4389119" y="1084216"/>
              <a:ext cx="6309360" cy="1550757"/>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t>         </a:t>
              </a:r>
              <a:r>
                <a:rPr lang="zh-TW" altLang="en-US" sz="2000" b="1" dirty="0">
                  <a:latin typeface="Microsoft YaHei" panose="020B0503020204020204" pitchFamily="34" charset="-122"/>
                  <a:ea typeface="Microsoft YaHei" panose="020B0503020204020204" pitchFamily="34" charset="-122"/>
                </a:rPr>
                <a:t>領有有效期限內身心障礙證明</a:t>
              </a:r>
              <a:endParaRPr lang="en-US" altLang="zh-TW" sz="2000" b="1" dirty="0">
                <a:latin typeface="Microsoft YaHei" panose="020B0503020204020204" pitchFamily="34" charset="-122"/>
                <a:ea typeface="Microsoft YaHei" panose="020B0503020204020204" pitchFamily="34" charset="-122"/>
              </a:endParaRPr>
            </a:p>
            <a:p>
              <a:r>
                <a:rPr lang="zh-TW" altLang="en-US" sz="2000" b="1" dirty="0">
                  <a:latin typeface="Microsoft YaHei" panose="020B0503020204020204" pitchFamily="34" charset="-122"/>
                  <a:ea typeface="Microsoft YaHei" panose="020B0503020204020204" pitchFamily="34" charset="-122"/>
                </a:rPr>
                <a:t>      有效期限內兒童發展聯合評估中心綜合報告書</a:t>
              </a:r>
              <a:endParaRPr lang="en-US" altLang="zh-TW" sz="2000" b="1" dirty="0">
                <a:latin typeface="Microsoft YaHei" panose="020B0503020204020204" pitchFamily="34" charset="-122"/>
                <a:ea typeface="Microsoft YaHei" panose="020B0503020204020204" pitchFamily="34" charset="-122"/>
              </a:endParaRPr>
            </a:p>
            <a:p>
              <a:r>
                <a:rPr lang="zh-TW" altLang="en-US" sz="2000" b="1" dirty="0">
                  <a:latin typeface="Microsoft YaHei" panose="020B0503020204020204" pitchFamily="34" charset="-122"/>
                  <a:ea typeface="Microsoft YaHei" panose="020B0503020204020204" pitchFamily="34" charset="-122"/>
                </a:rPr>
                <a:t>      </a:t>
              </a:r>
              <a:r>
                <a:rPr lang="en-US" altLang="zh-TW" sz="2000" b="1" dirty="0">
                  <a:latin typeface="Microsoft YaHei" panose="020B0503020204020204" pitchFamily="34" charset="-122"/>
                  <a:ea typeface="Microsoft YaHei" panose="020B0503020204020204" pitchFamily="34" charset="-122"/>
                </a:rPr>
                <a:t>6 </a:t>
              </a:r>
              <a:r>
                <a:rPr lang="zh-TW" altLang="en-US" sz="2000" b="1" dirty="0">
                  <a:latin typeface="Microsoft YaHei" panose="020B0503020204020204" pitchFamily="34" charset="-122"/>
                  <a:ea typeface="Microsoft YaHei" panose="020B0503020204020204" pitchFamily="34" charset="-122"/>
                </a:rPr>
                <a:t>個月內重大疾病醫療診斷證明</a:t>
              </a:r>
              <a:endParaRPr lang="zh-CN" altLang="en-US" sz="2000" b="1" dirty="0">
                <a:latin typeface="Microsoft YaHei" panose="020B0503020204020204" pitchFamily="34" charset="-122"/>
                <a:ea typeface="Microsoft YaHei" panose="020B0503020204020204" pitchFamily="34" charset="-122"/>
              </a:endParaRPr>
            </a:p>
          </p:txBody>
        </p:sp>
        <p:sp>
          <p:nvSpPr>
            <p:cNvPr id="35" name="菱形 34"/>
            <p:cNvSpPr/>
            <p:nvPr/>
          </p:nvSpPr>
          <p:spPr>
            <a:xfrm>
              <a:off x="4486903" y="1539348"/>
              <a:ext cx="573406"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578041" y="1676526"/>
              <a:ext cx="542718" cy="432511"/>
            </a:xfrm>
            <a:prstGeom prst="rect">
              <a:avLst/>
            </a:prstGeom>
            <a:noFill/>
          </p:spPr>
          <p:txBody>
            <a:bodyPr wrap="none" rtlCol="0">
              <a:spAutoFit/>
            </a:bodyPr>
            <a:lstStyle/>
            <a:p>
              <a:r>
                <a:rPr lang="en-US" altLang="zh-CN" sz="2000" b="1" dirty="0">
                  <a:solidFill>
                    <a:srgbClr val="B09278"/>
                  </a:solidFill>
                  <a:latin typeface="微软雅黑" panose="020B0503020204020204" pitchFamily="34" charset="-122"/>
                  <a:ea typeface="微软雅黑" panose="020B0503020204020204" pitchFamily="34" charset="-122"/>
                </a:rPr>
                <a:t>03</a:t>
              </a:r>
              <a:endParaRPr lang="zh-CN" altLang="en-US" sz="2000" b="1" dirty="0">
                <a:solidFill>
                  <a:srgbClr val="B09278"/>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859367" y="4761384"/>
            <a:ext cx="7953129" cy="681064"/>
            <a:chOff x="4389121" y="1084217"/>
            <a:chExt cx="6309360" cy="736216"/>
          </a:xfrm>
        </p:grpSpPr>
        <p:sp>
          <p:nvSpPr>
            <p:cNvPr id="38" name="五边形 37"/>
            <p:cNvSpPr/>
            <p:nvPr/>
          </p:nvSpPr>
          <p:spPr>
            <a:xfrm flipH="1">
              <a:off x="4389121" y="1084217"/>
              <a:ext cx="6309360" cy="736216"/>
            </a:xfrm>
            <a:prstGeom prst="homePlat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a:r>
                <a:rPr lang="en-US" altLang="zh-TW" sz="2800" b="1" dirty="0">
                  <a:latin typeface="微软雅黑" panose="020B0503020204020204" pitchFamily="34" charset="-122"/>
                  <a:ea typeface="微软雅黑" panose="020B0503020204020204" pitchFamily="34" charset="-122"/>
                </a:rPr>
                <a:t>114</a:t>
              </a:r>
              <a:r>
                <a:rPr lang="zh-TW" altLang="en-US" sz="2800" b="1" dirty="0">
                  <a:latin typeface="微软雅黑" panose="020B0503020204020204" pitchFamily="34" charset="-122"/>
                  <a:ea typeface="微软雅黑" panose="020B0503020204020204" pitchFamily="34" charset="-122"/>
                </a:rPr>
                <a:t>學年度通過暫緩入學之學生</a:t>
              </a:r>
              <a:endParaRPr lang="zh-CN" altLang="en-US" sz="2800" b="1" dirty="0">
                <a:latin typeface="微软雅黑" panose="020B0503020204020204" pitchFamily="34" charset="-122"/>
                <a:ea typeface="微软雅黑" panose="020B0503020204020204" pitchFamily="34" charset="-122"/>
              </a:endParaRPr>
            </a:p>
          </p:txBody>
        </p:sp>
        <p:sp>
          <p:nvSpPr>
            <p:cNvPr id="39" name="菱形 38"/>
            <p:cNvSpPr/>
            <p:nvPr/>
          </p:nvSpPr>
          <p:spPr>
            <a:xfrm>
              <a:off x="4517592" y="1132080"/>
              <a:ext cx="542718"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571173" y="1264608"/>
              <a:ext cx="489136" cy="432511"/>
            </a:xfrm>
            <a:prstGeom prst="rect">
              <a:avLst/>
            </a:prstGeom>
            <a:noFill/>
          </p:spPr>
          <p:txBody>
            <a:bodyPr wrap="square" rtlCol="0">
              <a:spAutoFit/>
            </a:bodyPr>
            <a:lstStyle/>
            <a:p>
              <a:r>
                <a:rPr lang="en-US" altLang="zh-CN" sz="2000" b="1" dirty="0">
                  <a:solidFill>
                    <a:srgbClr val="C8D85B"/>
                  </a:solidFill>
                  <a:latin typeface="微软雅黑" panose="020B0503020204020204" pitchFamily="34" charset="-122"/>
                  <a:ea typeface="微软雅黑" panose="020B0503020204020204" pitchFamily="34" charset="-122"/>
                </a:rPr>
                <a:t>04</a:t>
              </a:r>
              <a:endParaRPr lang="zh-CN" altLang="en-US" sz="2000" b="1" dirty="0">
                <a:solidFill>
                  <a:srgbClr val="C8D85B"/>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471331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1+#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1+#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1+#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28"/>
          <p:cNvGrpSpPr>
            <a:grpSpLocks/>
          </p:cNvGrpSpPr>
          <p:nvPr/>
        </p:nvGrpSpPr>
        <p:grpSpPr bwMode="auto">
          <a:xfrm>
            <a:off x="4526964" y="1477126"/>
            <a:ext cx="7217403" cy="2115191"/>
            <a:chOff x="-2788" y="-119605"/>
            <a:chExt cx="3168830" cy="2116379"/>
          </a:xfrm>
        </p:grpSpPr>
        <p:sp>
          <p:nvSpPr>
            <p:cNvPr id="19" name="文本框 25"/>
            <p:cNvSpPr>
              <a:spLocks noChangeArrowheads="1"/>
            </p:cNvSpPr>
            <p:nvPr/>
          </p:nvSpPr>
          <p:spPr bwMode="auto">
            <a:xfrm>
              <a:off x="169672" y="-119605"/>
              <a:ext cx="486470" cy="64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b="1" dirty="0">
                  <a:solidFill>
                    <a:schemeClr val="accent5">
                      <a:lumMod val="75000"/>
                    </a:schemeClr>
                  </a:solidFill>
                  <a:latin typeface="Microsoft YaHei" panose="020B0503020204020204" pitchFamily="34" charset="-122"/>
                  <a:ea typeface="Microsoft YaHei" panose="020B0503020204020204" pitchFamily="34" charset="-122"/>
                  <a:sym typeface="方正正黑简体" pitchFamily="2" charset="-122"/>
                </a:rPr>
                <a:t>領表</a:t>
              </a:r>
              <a:endParaRPr lang="zh-CN" altLang="en-US" sz="3600" b="1" dirty="0">
                <a:solidFill>
                  <a:schemeClr val="accent5">
                    <a:lumMod val="75000"/>
                  </a:schemeClr>
                </a:solidFill>
                <a:latin typeface="Microsoft YaHei" panose="020B0503020204020204" pitchFamily="34" charset="-122"/>
                <a:ea typeface="Microsoft YaHei" panose="020B0503020204020204" pitchFamily="34" charset="-122"/>
                <a:sym typeface="方正正黑简体" pitchFamily="2" charset="-122"/>
              </a:endParaRPr>
            </a:p>
          </p:txBody>
        </p:sp>
        <p:sp>
          <p:nvSpPr>
            <p:cNvPr id="20" name="矩形 26"/>
            <p:cNvSpPr>
              <a:spLocks noChangeArrowheads="1"/>
            </p:cNvSpPr>
            <p:nvPr/>
          </p:nvSpPr>
          <p:spPr bwMode="auto">
            <a:xfrm>
              <a:off x="-2788" y="573021"/>
              <a:ext cx="3098228" cy="142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TW" altLang="en-US" sz="2000" b="1" dirty="0">
                  <a:latin typeface="Microsoft YaHei" panose="020B0503020204020204" pitchFamily="34" charset="-122"/>
                  <a:ea typeface="Microsoft YaHei" panose="020B0503020204020204" pitchFamily="34" charset="-122"/>
                  <a:sym typeface="微软雅黑" pitchFamily="34" charset="-122"/>
                </a:rPr>
                <a:t>上網下載：新竹市特教資源中心網站之公告欄。</a:t>
              </a:r>
            </a:p>
            <a:p>
              <a:pPr algn="just">
                <a:lnSpc>
                  <a:spcPct val="150000"/>
                </a:lnSpc>
              </a:pPr>
              <a:r>
                <a:rPr lang="zh-TW" altLang="en-US" sz="2000" b="1" dirty="0">
                  <a:latin typeface="Microsoft YaHei" panose="020B0503020204020204" pitchFamily="34" charset="-122"/>
                  <a:ea typeface="Microsoft YaHei" panose="020B0503020204020204" pitchFamily="34" charset="-122"/>
                  <a:sym typeface="微软雅黑" pitchFamily="34" charset="-122"/>
                </a:rPr>
                <a:t>領取紙本：</a:t>
              </a:r>
              <a:r>
                <a:rPr lang="en-US" altLang="zh-TW" sz="2000" b="1" dirty="0">
                  <a:latin typeface="Microsoft YaHei" panose="020B0503020204020204" pitchFamily="34" charset="-122"/>
                  <a:ea typeface="Microsoft YaHei" panose="020B0503020204020204" pitchFamily="34" charset="-122"/>
                  <a:sym typeface="微软雅黑" pitchFamily="34" charset="-122"/>
                </a:rPr>
                <a:t>114</a:t>
              </a:r>
              <a:r>
                <a:rPr lang="zh-TW" altLang="en-US" sz="2000" b="1" dirty="0">
                  <a:latin typeface="Microsoft YaHei" panose="020B0503020204020204" pitchFamily="34" charset="-122"/>
                  <a:ea typeface="Microsoft YaHei" panose="020B0503020204020204" pitchFamily="34" charset="-122"/>
                  <a:sym typeface="微软雅黑" pitchFamily="34" charset="-122"/>
                </a:rPr>
                <a:t>年</a:t>
              </a:r>
              <a:r>
                <a:rPr lang="en-US" altLang="zh-TW" sz="2000" b="1" dirty="0">
                  <a:latin typeface="Microsoft YaHei" panose="020B0503020204020204" pitchFamily="34" charset="-122"/>
                  <a:ea typeface="Microsoft YaHei" panose="020B0503020204020204" pitchFamily="34" charset="-122"/>
                  <a:sym typeface="微软雅黑" pitchFamily="34" charset="-122"/>
                </a:rPr>
                <a:t>12</a:t>
              </a:r>
              <a:r>
                <a:rPr lang="zh-TW" altLang="en-US" sz="2000" b="1" dirty="0">
                  <a:latin typeface="Microsoft YaHei" panose="020B0503020204020204" pitchFamily="34" charset="-122"/>
                  <a:ea typeface="Microsoft YaHei" panose="020B0503020204020204" pitchFamily="34" charset="-122"/>
                  <a:sym typeface="微软雅黑" pitchFamily="34" charset="-122"/>
                </a:rPr>
                <a:t>月</a:t>
              </a:r>
              <a:r>
                <a:rPr lang="en-US" altLang="zh-TW" sz="2000" b="1" dirty="0">
                  <a:latin typeface="Microsoft YaHei" panose="020B0503020204020204" pitchFamily="34" charset="-122"/>
                  <a:ea typeface="Microsoft YaHei" panose="020B0503020204020204" pitchFamily="34" charset="-122"/>
                  <a:sym typeface="微软雅黑" pitchFamily="34" charset="-122"/>
                </a:rPr>
                <a:t>1</a:t>
              </a:r>
              <a:r>
                <a:rPr lang="zh-TW" altLang="en-US" sz="2000" b="1" dirty="0">
                  <a:latin typeface="Microsoft YaHei" panose="020B0503020204020204" pitchFamily="34" charset="-122"/>
                  <a:ea typeface="Microsoft YaHei" panose="020B0503020204020204" pitchFamily="34" charset="-122"/>
                  <a:sym typeface="微软雅黑" pitchFamily="34" charset="-122"/>
                </a:rPr>
                <a:t>日（星期一）至</a:t>
              </a:r>
              <a:r>
                <a:rPr lang="en-US" altLang="zh-TW" sz="2000" b="1" dirty="0">
                  <a:latin typeface="Microsoft YaHei" panose="020B0503020204020204" pitchFamily="34" charset="-122"/>
                  <a:ea typeface="Microsoft YaHei" panose="020B0503020204020204" pitchFamily="34" charset="-122"/>
                  <a:sym typeface="微软雅黑" pitchFamily="34" charset="-122"/>
                </a:rPr>
                <a:t>12</a:t>
              </a:r>
              <a:r>
                <a:rPr lang="zh-TW" altLang="en-US" sz="2000" b="1" dirty="0">
                  <a:latin typeface="Microsoft YaHei" panose="020B0503020204020204" pitchFamily="34" charset="-122"/>
                  <a:ea typeface="Microsoft YaHei" panose="020B0503020204020204" pitchFamily="34" charset="-122"/>
                  <a:sym typeface="微软雅黑" pitchFamily="34" charset="-122"/>
                </a:rPr>
                <a:t>月</a:t>
              </a:r>
              <a:r>
                <a:rPr lang="en-US" altLang="zh-TW" sz="2000" b="1" dirty="0">
                  <a:latin typeface="Microsoft YaHei" panose="020B0503020204020204" pitchFamily="34" charset="-122"/>
                  <a:ea typeface="Microsoft YaHei" panose="020B0503020204020204" pitchFamily="34" charset="-122"/>
                  <a:sym typeface="微软雅黑" pitchFamily="34" charset="-122"/>
                </a:rPr>
                <a:t>5</a:t>
              </a:r>
              <a:r>
                <a:rPr lang="zh-TW" altLang="en-US" sz="2000" b="1" dirty="0">
                  <a:latin typeface="Microsoft YaHei" panose="020B0503020204020204" pitchFamily="34" charset="-122"/>
                  <a:ea typeface="Microsoft YaHei" panose="020B0503020204020204" pitchFamily="34" charset="-122"/>
                  <a:sym typeface="微软雅黑" pitchFamily="34" charset="-122"/>
                </a:rPr>
                <a:t>日（星期五）</a:t>
              </a:r>
              <a:r>
                <a:rPr lang="zh-TW" altLang="zh-TW" sz="2000" b="1" dirty="0">
                  <a:latin typeface="Microsoft YaHei" panose="020B0503020204020204" pitchFamily="34" charset="-122"/>
                  <a:ea typeface="Microsoft YaHei" panose="020B0503020204020204" pitchFamily="34" charset="-122"/>
                </a:rPr>
                <a:t>上午</a:t>
              </a:r>
              <a:r>
                <a:rPr lang="en-US" altLang="zh-TW" sz="2000" b="1" dirty="0">
                  <a:latin typeface="Microsoft YaHei" panose="020B0503020204020204" pitchFamily="34" charset="-122"/>
                  <a:ea typeface="Microsoft YaHei" panose="020B0503020204020204" pitchFamily="34" charset="-122"/>
                </a:rPr>
                <a:t>9</a:t>
              </a:r>
              <a:r>
                <a:rPr lang="zh-TW" altLang="zh-TW" sz="2000" b="1" dirty="0">
                  <a:latin typeface="Microsoft YaHei" panose="020B0503020204020204" pitchFamily="34" charset="-122"/>
                  <a:ea typeface="Microsoft YaHei" panose="020B0503020204020204" pitchFamily="34" charset="-122"/>
                </a:rPr>
                <a:t>時至下午</a:t>
              </a:r>
              <a:r>
                <a:rPr lang="en-US" altLang="zh-TW" sz="2000" b="1" dirty="0">
                  <a:latin typeface="Microsoft YaHei" panose="020B0503020204020204" pitchFamily="34" charset="-122"/>
                  <a:ea typeface="Microsoft YaHei" panose="020B0503020204020204" pitchFamily="34" charset="-122"/>
                </a:rPr>
                <a:t>4</a:t>
              </a:r>
              <a:r>
                <a:rPr lang="zh-TW" altLang="zh-TW" sz="2000" b="1" dirty="0">
                  <a:latin typeface="Microsoft YaHei" panose="020B0503020204020204" pitchFamily="34" charset="-122"/>
                  <a:ea typeface="Microsoft YaHei" panose="020B0503020204020204" pitchFamily="34" charset="-122"/>
                </a:rPr>
                <a:t>時可至</a:t>
              </a:r>
              <a:r>
                <a:rPr lang="zh-TW" altLang="en-US" sz="2000" b="1" dirty="0">
                  <a:latin typeface="Microsoft YaHei" panose="020B0503020204020204" pitchFamily="34" charset="-122"/>
                  <a:ea typeface="Microsoft YaHei" panose="020B0503020204020204" pitchFamily="34" charset="-122"/>
                </a:rPr>
                <a:t>幼兒</a:t>
              </a:r>
              <a:r>
                <a:rPr lang="zh-TW" altLang="zh-TW" sz="2000" b="1" dirty="0">
                  <a:latin typeface="Microsoft YaHei" panose="020B0503020204020204" pitchFamily="34" charset="-122"/>
                  <a:ea typeface="Microsoft YaHei" panose="020B0503020204020204" pitchFamily="34" charset="-122"/>
                </a:rPr>
                <a:t>戶籍所在學區學校領取紙本表件。</a:t>
              </a:r>
              <a:endParaRPr lang="zh-CN" altLang="en-US" sz="2000" b="1" dirty="0">
                <a:latin typeface="Microsoft YaHei" panose="020B0503020204020204" pitchFamily="34" charset="-122"/>
                <a:ea typeface="Microsoft YaHei" panose="020B0503020204020204" pitchFamily="34" charset="-122"/>
                <a:sym typeface="微软雅黑" pitchFamily="34" charset="-122"/>
              </a:endParaRPr>
            </a:p>
          </p:txBody>
        </p:sp>
        <p:sp>
          <p:nvSpPr>
            <p:cNvPr id="21" name="矩形 27"/>
            <p:cNvSpPr>
              <a:spLocks noChangeArrowheads="1"/>
            </p:cNvSpPr>
            <p:nvPr/>
          </p:nvSpPr>
          <p:spPr bwMode="auto">
            <a:xfrm>
              <a:off x="13761" y="504217"/>
              <a:ext cx="3152281" cy="45745"/>
            </a:xfrm>
            <a:prstGeom prst="rect">
              <a:avLst/>
            </a:prstGeom>
            <a:solidFill>
              <a:schemeClr val="accent1"/>
            </a:solid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endParaRPr lang="zh-CN" altLang="zh-CN">
                <a:solidFill>
                  <a:srgbClr val="FFFFFF"/>
                </a:solidFill>
                <a:latin typeface="Microsoft YaHei" panose="020B0503020204020204" pitchFamily="34" charset="-122"/>
                <a:ea typeface="Microsoft YaHei" panose="020B0503020204020204" pitchFamily="34" charset="-122"/>
                <a:sym typeface="宋体" pitchFamily="2" charset="-122"/>
              </a:endParaRPr>
            </a:p>
          </p:txBody>
        </p:sp>
      </p:grpSp>
      <p:grpSp>
        <p:nvGrpSpPr>
          <p:cNvPr id="22" name="组合 29"/>
          <p:cNvGrpSpPr>
            <a:grpSpLocks/>
          </p:cNvGrpSpPr>
          <p:nvPr/>
        </p:nvGrpSpPr>
        <p:grpSpPr bwMode="auto">
          <a:xfrm>
            <a:off x="4526965" y="3771517"/>
            <a:ext cx="7217402" cy="2350765"/>
            <a:chOff x="-1" y="-165350"/>
            <a:chExt cx="3022683" cy="2352086"/>
          </a:xfrm>
        </p:grpSpPr>
        <p:sp>
          <p:nvSpPr>
            <p:cNvPr id="23" name="文本框 30"/>
            <p:cNvSpPr>
              <a:spLocks noChangeArrowheads="1"/>
            </p:cNvSpPr>
            <p:nvPr/>
          </p:nvSpPr>
          <p:spPr bwMode="auto">
            <a:xfrm>
              <a:off x="166050" y="-165350"/>
              <a:ext cx="464034" cy="64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3600" b="1" dirty="0">
                  <a:solidFill>
                    <a:srgbClr val="F0893C"/>
                  </a:solidFill>
                  <a:latin typeface="Microsoft YaHei" panose="020B0503020204020204" pitchFamily="34" charset="-122"/>
                  <a:ea typeface="Microsoft YaHei" panose="020B0503020204020204" pitchFamily="34" charset="-122"/>
                  <a:sym typeface="方正正黑简体" pitchFamily="2" charset="-122"/>
                </a:rPr>
                <a:t>報名</a:t>
              </a:r>
              <a:endParaRPr lang="zh-CN" altLang="en-US" sz="3600" b="1" dirty="0">
                <a:solidFill>
                  <a:srgbClr val="F0893C"/>
                </a:solidFill>
                <a:latin typeface="Microsoft YaHei" panose="020B0503020204020204" pitchFamily="34" charset="-122"/>
                <a:ea typeface="Microsoft YaHei" panose="020B0503020204020204" pitchFamily="34" charset="-122"/>
                <a:sym typeface="方正正黑简体" pitchFamily="2" charset="-122"/>
              </a:endParaRPr>
            </a:p>
          </p:txBody>
        </p:sp>
        <p:sp>
          <p:nvSpPr>
            <p:cNvPr id="24" name="矩形 31"/>
            <p:cNvSpPr>
              <a:spLocks noChangeArrowheads="1"/>
            </p:cNvSpPr>
            <p:nvPr/>
          </p:nvSpPr>
          <p:spPr bwMode="auto">
            <a:xfrm>
              <a:off x="-1" y="708578"/>
              <a:ext cx="2771588" cy="14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altLang="zh-TW" sz="2000" b="1" dirty="0">
                  <a:latin typeface="Microsoft YaHei" panose="020B0503020204020204" pitchFamily="34" charset="-122"/>
                  <a:ea typeface="Microsoft YaHei" panose="020B0503020204020204" pitchFamily="34" charset="-122"/>
                  <a:sym typeface="微软雅黑" pitchFamily="34" charset="-122"/>
                </a:rPr>
                <a:t>114</a:t>
              </a:r>
              <a:r>
                <a:rPr lang="zh-TW" altLang="en-US" sz="2000" b="1" dirty="0">
                  <a:latin typeface="Microsoft YaHei" panose="020B0503020204020204" pitchFamily="34" charset="-122"/>
                  <a:ea typeface="Microsoft YaHei" panose="020B0503020204020204" pitchFamily="34" charset="-122"/>
                  <a:sym typeface="微软雅黑" pitchFamily="34" charset="-122"/>
                </a:rPr>
                <a:t>年</a:t>
              </a:r>
              <a:r>
                <a:rPr lang="en-US" altLang="zh-TW" sz="2000" b="1" dirty="0">
                  <a:latin typeface="Microsoft YaHei" panose="020B0503020204020204" pitchFamily="34" charset="-122"/>
                  <a:ea typeface="Microsoft YaHei" panose="020B0503020204020204" pitchFamily="34" charset="-122"/>
                  <a:sym typeface="微软雅黑" pitchFamily="34" charset="-122"/>
                </a:rPr>
                <a:t>12</a:t>
              </a:r>
              <a:r>
                <a:rPr lang="zh-TW" altLang="en-US" sz="2000" b="1" dirty="0">
                  <a:latin typeface="Microsoft YaHei" panose="020B0503020204020204" pitchFamily="34" charset="-122"/>
                  <a:ea typeface="Microsoft YaHei" panose="020B0503020204020204" pitchFamily="34" charset="-122"/>
                  <a:sym typeface="微软雅黑" pitchFamily="34" charset="-122"/>
                </a:rPr>
                <a:t>月</a:t>
              </a:r>
              <a:r>
                <a:rPr lang="en-US" altLang="zh-TW" sz="2000" b="1" dirty="0">
                  <a:latin typeface="Microsoft YaHei" panose="020B0503020204020204" pitchFamily="34" charset="-122"/>
                  <a:ea typeface="Microsoft YaHei" panose="020B0503020204020204" pitchFamily="34" charset="-122"/>
                  <a:sym typeface="微软雅黑" pitchFamily="34" charset="-122"/>
                </a:rPr>
                <a:t>1</a:t>
              </a:r>
              <a:r>
                <a:rPr lang="zh-TW" altLang="en-US" sz="2000" b="1" dirty="0">
                  <a:latin typeface="Microsoft YaHei" panose="020B0503020204020204" pitchFamily="34" charset="-122"/>
                  <a:ea typeface="Microsoft YaHei" panose="020B0503020204020204" pitchFamily="34" charset="-122"/>
                  <a:sym typeface="微软雅黑" pitchFamily="34" charset="-122"/>
                </a:rPr>
                <a:t>日（星期一）至</a:t>
              </a:r>
              <a:r>
                <a:rPr lang="en-US" altLang="zh-TW" sz="2000" b="1" dirty="0">
                  <a:latin typeface="Microsoft YaHei" panose="020B0503020204020204" pitchFamily="34" charset="-122"/>
                  <a:ea typeface="Microsoft YaHei" panose="020B0503020204020204" pitchFamily="34" charset="-122"/>
                  <a:sym typeface="微软雅黑" pitchFamily="34" charset="-122"/>
                </a:rPr>
                <a:t>114</a:t>
              </a:r>
              <a:r>
                <a:rPr lang="zh-TW" altLang="en-US" sz="2000" b="1" dirty="0">
                  <a:latin typeface="Microsoft YaHei" panose="020B0503020204020204" pitchFamily="34" charset="-122"/>
                  <a:ea typeface="Microsoft YaHei" panose="020B0503020204020204" pitchFamily="34" charset="-122"/>
                  <a:sym typeface="微软雅黑" pitchFamily="34" charset="-122"/>
                </a:rPr>
                <a:t>年</a:t>
              </a:r>
              <a:r>
                <a:rPr lang="en-US" altLang="zh-TW" sz="2000" b="1" dirty="0">
                  <a:latin typeface="Microsoft YaHei" panose="020B0503020204020204" pitchFamily="34" charset="-122"/>
                  <a:ea typeface="Microsoft YaHei" panose="020B0503020204020204" pitchFamily="34" charset="-122"/>
                  <a:sym typeface="微软雅黑" pitchFamily="34" charset="-122"/>
                </a:rPr>
                <a:t>12</a:t>
              </a:r>
              <a:r>
                <a:rPr lang="zh-TW" altLang="en-US" sz="2000" b="1" dirty="0">
                  <a:latin typeface="Microsoft YaHei" panose="020B0503020204020204" pitchFamily="34" charset="-122"/>
                  <a:ea typeface="Microsoft YaHei" panose="020B0503020204020204" pitchFamily="34" charset="-122"/>
                  <a:sym typeface="微软雅黑" pitchFamily="34" charset="-122"/>
                </a:rPr>
                <a:t>月</a:t>
              </a:r>
              <a:r>
                <a:rPr lang="en-US" altLang="zh-TW" sz="2000" b="1" dirty="0">
                  <a:latin typeface="Microsoft YaHei" panose="020B0503020204020204" pitchFamily="34" charset="-122"/>
                  <a:ea typeface="Microsoft YaHei" panose="020B0503020204020204" pitchFamily="34" charset="-122"/>
                  <a:sym typeface="微软雅黑" pitchFamily="34" charset="-122"/>
                </a:rPr>
                <a:t>5</a:t>
              </a:r>
              <a:r>
                <a:rPr lang="zh-TW" altLang="en-US" sz="2000" b="1" dirty="0">
                  <a:latin typeface="Microsoft YaHei" panose="020B0503020204020204" pitchFamily="34" charset="-122"/>
                  <a:ea typeface="Microsoft YaHei" panose="020B0503020204020204" pitchFamily="34" charset="-122"/>
                  <a:sym typeface="微软雅黑" pitchFamily="34" charset="-122"/>
                </a:rPr>
                <a:t>日（星期五）上午</a:t>
              </a:r>
              <a:r>
                <a:rPr lang="en-US" altLang="zh-TW" sz="2000" b="1" dirty="0">
                  <a:latin typeface="Microsoft YaHei" panose="020B0503020204020204" pitchFamily="34" charset="-122"/>
                  <a:ea typeface="Microsoft YaHei" panose="020B0503020204020204" pitchFamily="34" charset="-122"/>
                  <a:sym typeface="微软雅黑" pitchFamily="34" charset="-122"/>
                </a:rPr>
                <a:t>9</a:t>
              </a:r>
              <a:r>
                <a:rPr lang="zh-TW" altLang="en-US" sz="2000" b="1" dirty="0">
                  <a:latin typeface="Microsoft YaHei" panose="020B0503020204020204" pitchFamily="34" charset="-122"/>
                  <a:ea typeface="Microsoft YaHei" panose="020B0503020204020204" pitchFamily="34" charset="-122"/>
                  <a:sym typeface="微软雅黑" pitchFamily="34" charset="-122"/>
                </a:rPr>
                <a:t>時至下午</a:t>
              </a:r>
              <a:r>
                <a:rPr lang="en-US" altLang="zh-TW" sz="2000" b="1" dirty="0">
                  <a:latin typeface="Microsoft YaHei" panose="020B0503020204020204" pitchFamily="34" charset="-122"/>
                  <a:ea typeface="Microsoft YaHei" panose="020B0503020204020204" pitchFamily="34" charset="-122"/>
                  <a:sym typeface="微软雅黑" pitchFamily="34" charset="-122"/>
                </a:rPr>
                <a:t>4</a:t>
              </a:r>
              <a:r>
                <a:rPr lang="zh-TW" altLang="en-US" sz="2000" b="1" dirty="0">
                  <a:latin typeface="Microsoft YaHei" panose="020B0503020204020204" pitchFamily="34" charset="-122"/>
                  <a:ea typeface="Microsoft YaHei" panose="020B0503020204020204" pitchFamily="34" charset="-122"/>
                  <a:sym typeface="微软雅黑" pitchFamily="34" charset="-122"/>
                </a:rPr>
                <a:t>時備妥相關資料至學童戶籍所在學區學校輔導處報名</a:t>
              </a:r>
            </a:p>
          </p:txBody>
        </p:sp>
        <p:sp>
          <p:nvSpPr>
            <p:cNvPr id="25" name="矩形 32"/>
            <p:cNvSpPr>
              <a:spLocks noChangeArrowheads="1"/>
            </p:cNvSpPr>
            <p:nvPr/>
          </p:nvSpPr>
          <p:spPr bwMode="auto">
            <a:xfrm>
              <a:off x="67344" y="504217"/>
              <a:ext cx="2955338" cy="45745"/>
            </a:xfrm>
            <a:prstGeom prst="rect">
              <a:avLst/>
            </a:prstGeom>
            <a:solidFill>
              <a:schemeClr val="accent2"/>
            </a:solid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endParaRPr lang="zh-CN" altLang="zh-CN">
                <a:solidFill>
                  <a:srgbClr val="FFFFFF"/>
                </a:solidFill>
                <a:latin typeface="Microsoft YaHei" panose="020B0503020204020204" pitchFamily="34" charset="-122"/>
                <a:ea typeface="Microsoft YaHei" panose="020B0503020204020204" pitchFamily="34" charset="-122"/>
                <a:sym typeface="宋体" pitchFamily="2" charset="-122"/>
              </a:endParaRPr>
            </a:p>
          </p:txBody>
        </p:sp>
      </p:grpSp>
      <p:sp>
        <p:nvSpPr>
          <p:cNvPr id="30" name="圆角矩形 1"/>
          <p:cNvSpPr>
            <a:spLocks noChangeAspect="1" noChangeArrowheads="1"/>
          </p:cNvSpPr>
          <p:nvPr/>
        </p:nvSpPr>
        <p:spPr bwMode="auto">
          <a:xfrm>
            <a:off x="769959" y="1669107"/>
            <a:ext cx="3390899" cy="2000843"/>
          </a:xfrm>
          <a:prstGeom prst="roundRect">
            <a:avLst>
              <a:gd name="adj" fmla="val 4587"/>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91438" tIns="45719" rIns="91438" bIns="45719" anchor="ctr"/>
          <a:lstStyle/>
          <a:p>
            <a:pPr algn="ctr"/>
            <a:endParaRPr lang="zh-CN" altLang="zh-CN">
              <a:solidFill>
                <a:srgbClr val="FFFFFF"/>
              </a:solidFill>
              <a:latin typeface="宋体" pitchFamily="2" charset="-122"/>
              <a:sym typeface="宋体" pitchFamily="2" charset="-122"/>
            </a:endParaRPr>
          </a:p>
        </p:txBody>
      </p:sp>
      <p:sp>
        <p:nvSpPr>
          <p:cNvPr id="32" name="圆角矩形 7"/>
          <p:cNvSpPr>
            <a:spLocks noChangeArrowheads="1"/>
          </p:cNvSpPr>
          <p:nvPr/>
        </p:nvSpPr>
        <p:spPr bwMode="auto">
          <a:xfrm>
            <a:off x="776277" y="4121439"/>
            <a:ext cx="3384581" cy="2000843"/>
          </a:xfrm>
          <a:prstGeom prst="roundRect">
            <a:avLst>
              <a:gd name="adj" fmla="val 5033"/>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91438" tIns="45719" rIns="91438" bIns="45719" anchor="ctr"/>
          <a:lstStyle/>
          <a:p>
            <a:pPr algn="ctr"/>
            <a:endParaRPr lang="zh-CN" altLang="zh-CN">
              <a:solidFill>
                <a:srgbClr val="FFFFFF"/>
              </a:solidFill>
              <a:latin typeface="宋体" pitchFamily="2" charset="-122"/>
              <a:sym typeface="宋体" pitchFamily="2" charset="-122"/>
            </a:endParaRPr>
          </a:p>
        </p:txBody>
      </p:sp>
      <p:sp>
        <p:nvSpPr>
          <p:cNvPr id="2" name="标题 1"/>
          <p:cNvSpPr>
            <a:spLocks noGrp="1"/>
          </p:cNvSpPr>
          <p:nvPr>
            <p:ph type="title"/>
          </p:nvPr>
        </p:nvSpPr>
        <p:spPr>
          <a:xfrm>
            <a:off x="769959" y="298324"/>
            <a:ext cx="10515600" cy="706930"/>
          </a:xfrm>
        </p:spPr>
        <p:txBody>
          <a:bodyPr lIns="121917" tIns="60958" rIns="121917" bIns="60958">
            <a:noAutofit/>
          </a:bodyPr>
          <a:lstStyle/>
          <a:p>
            <a:pPr algn="ctr"/>
            <a:r>
              <a:rPr lang="zh-TW" altLang="en-US" sz="6000" b="1" dirty="0">
                <a:solidFill>
                  <a:srgbClr val="865B3E"/>
                </a:solidFill>
                <a:latin typeface="Microsoft YaHei" panose="020B0503020204020204" pitchFamily="34" charset="-122"/>
                <a:ea typeface="Microsoft YaHei" panose="020B0503020204020204" pitchFamily="34" charset="-122"/>
              </a:rPr>
              <a:t>申請鑑定安置</a:t>
            </a:r>
            <a:endParaRPr lang="zh-CN" altLang="en-US" sz="6000" b="1" dirty="0">
              <a:solidFill>
                <a:srgbClr val="865B3E"/>
              </a:solidFill>
              <a:latin typeface="Microsoft YaHei" panose="020B0503020204020204" pitchFamily="34" charset="-122"/>
              <a:ea typeface="Microsoft YaHei" panose="020B0503020204020204" pitchFamily="34" charset="-122"/>
            </a:endParaRPr>
          </a:p>
        </p:txBody>
      </p:sp>
      <p:sp>
        <p:nvSpPr>
          <p:cNvPr id="13" name="橢圓 12"/>
          <p:cNvSpPr/>
          <p:nvPr/>
        </p:nvSpPr>
        <p:spPr>
          <a:xfrm>
            <a:off x="4471030" y="1593209"/>
            <a:ext cx="448733" cy="446149"/>
          </a:xfrm>
          <a:prstGeom prst="ellipse">
            <a:avLst/>
          </a:prstGeom>
          <a:solidFill>
            <a:srgbClr val="F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4471030" y="3871607"/>
            <a:ext cx="448733" cy="446149"/>
          </a:xfrm>
          <a:prstGeom prst="ellipse">
            <a:avLst/>
          </a:prstGeom>
          <a:solidFill>
            <a:srgbClr val="F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13873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p:cBhvr>
                                        <p:cTn id="23" dur="500"/>
                                        <p:tgtEl>
                                          <p:spTgt spid="22"/>
                                        </p:tgtEl>
                                      </p:cBhvr>
                                    </p:animEffect>
                                    <p:anim calcmode="lin" valueType="num">
                                      <p:cBhvr>
                                        <p:cTn id="24" dur="500" fill="hold"/>
                                        <p:tgtEl>
                                          <p:spTgt spid="22"/>
                                        </p:tgtEl>
                                        <p:attrNameLst>
                                          <p:attrName>ppt_x</p:attrName>
                                        </p:attrNameLst>
                                      </p:cBhvr>
                                      <p:tavLst>
                                        <p:tav tm="0">
                                          <p:val>
                                            <p:strVal val="#ppt_x"/>
                                          </p:val>
                                        </p:tav>
                                        <p:tav tm="100000">
                                          <p:val>
                                            <p:strVal val="#ppt_x"/>
                                          </p:val>
                                        </p:tav>
                                      </p:tavLst>
                                    </p:anim>
                                    <p:anim calcmode="lin" valueType="num">
                                      <p:cBhvr>
                                        <p:cTn id="2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autoUpdateAnimBg="0"/>
      <p:bldP spid="32"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标题 70"/>
          <p:cNvSpPr>
            <a:spLocks noGrp="1"/>
          </p:cNvSpPr>
          <p:nvPr>
            <p:ph type="title"/>
          </p:nvPr>
        </p:nvSpPr>
        <p:spPr>
          <a:xfrm>
            <a:off x="766127" y="218575"/>
            <a:ext cx="10515600" cy="1325563"/>
          </a:xfrm>
        </p:spPr>
        <p:txBody>
          <a:bodyPr lIns="121917" tIns="60958" rIns="121917" bIns="60958"/>
          <a:lstStyle/>
          <a:p>
            <a:pPr algn="ctr"/>
            <a:r>
              <a:rPr lang="zh-TW" altLang="en-US" sz="6000" b="1" dirty="0">
                <a:solidFill>
                  <a:srgbClr val="865B3E"/>
                </a:solidFill>
                <a:latin typeface="Microsoft YaHei" panose="020B0503020204020204" pitchFamily="34" charset="-122"/>
                <a:ea typeface="Microsoft YaHei" panose="020B0503020204020204" pitchFamily="34" charset="-122"/>
              </a:rPr>
              <a:t>報名檢附資料</a:t>
            </a:r>
            <a:endParaRPr lang="zh-CN" altLang="en-US" sz="6000" b="1" dirty="0">
              <a:solidFill>
                <a:srgbClr val="865B3E"/>
              </a:solidFill>
              <a:latin typeface="Microsoft YaHei" panose="020B0503020204020204" pitchFamily="34" charset="-122"/>
              <a:ea typeface="Microsoft YaHei" panose="020B0503020204020204" pitchFamily="34" charset="-122"/>
            </a:endParaRPr>
          </a:p>
        </p:txBody>
      </p:sp>
      <p:grpSp>
        <p:nvGrpSpPr>
          <p:cNvPr id="72" name="组合 71"/>
          <p:cNvGrpSpPr/>
          <p:nvPr/>
        </p:nvGrpSpPr>
        <p:grpSpPr>
          <a:xfrm>
            <a:off x="2009390" y="2716428"/>
            <a:ext cx="1210768" cy="1153112"/>
            <a:chOff x="971600" y="2565539"/>
            <a:chExt cx="1210768" cy="1153112"/>
          </a:xfrm>
          <a:solidFill>
            <a:schemeClr val="accent1">
              <a:lumMod val="60000"/>
              <a:lumOff val="40000"/>
            </a:schemeClr>
          </a:solidFill>
        </p:grpSpPr>
        <p:sp>
          <p:nvSpPr>
            <p:cNvPr id="73" name="正五边形 72"/>
            <p:cNvSpPr/>
            <p:nvPr/>
          </p:nvSpPr>
          <p:spPr>
            <a:xfrm>
              <a:off x="971600" y="2565539"/>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74" name="TextBox 73"/>
            <p:cNvSpPr txBox="1"/>
            <p:nvPr/>
          </p:nvSpPr>
          <p:spPr>
            <a:xfrm>
              <a:off x="1216652" y="2956794"/>
              <a:ext cx="637692" cy="461665"/>
            </a:xfrm>
            <a:prstGeom prst="rect">
              <a:avLst/>
            </a:prstGeom>
            <a:grpFill/>
          </p:spPr>
          <p:txBody>
            <a:bodyPr wrap="square" rtlCol="0">
              <a:spAutoFit/>
            </a:bodyPr>
            <a:lstStyle/>
            <a:p>
              <a:pPr algn="ctr"/>
              <a:r>
                <a:rPr lang="en-US" altLang="zh-TW" sz="2400" b="1" dirty="0">
                  <a:solidFill>
                    <a:schemeClr val="bg1"/>
                  </a:solidFill>
                  <a:latin typeface="Broadway" pitchFamily="82" charset="0"/>
                </a:rPr>
                <a:t>01</a:t>
              </a:r>
              <a:endParaRPr lang="zh-CN" altLang="en-US" sz="2400" b="1" dirty="0">
                <a:solidFill>
                  <a:schemeClr val="bg1"/>
                </a:solidFill>
                <a:latin typeface="Broadway" pitchFamily="82" charset="0"/>
              </a:endParaRPr>
            </a:p>
          </p:txBody>
        </p:sp>
      </p:grpSp>
      <p:grpSp>
        <p:nvGrpSpPr>
          <p:cNvPr id="75" name="组合 74"/>
          <p:cNvGrpSpPr/>
          <p:nvPr/>
        </p:nvGrpSpPr>
        <p:grpSpPr>
          <a:xfrm>
            <a:off x="3257529" y="3184975"/>
            <a:ext cx="1210768" cy="1153112"/>
            <a:chOff x="2010514" y="3034085"/>
            <a:chExt cx="1210768" cy="1153112"/>
          </a:xfrm>
          <a:solidFill>
            <a:srgbClr val="FA9696"/>
          </a:solidFill>
        </p:grpSpPr>
        <p:sp>
          <p:nvSpPr>
            <p:cNvPr id="76" name="正五边形 75"/>
            <p:cNvSpPr/>
            <p:nvPr/>
          </p:nvSpPr>
          <p:spPr>
            <a:xfrm flipV="1">
              <a:off x="2010514" y="3034085"/>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77" name="TextBox 76"/>
            <p:cNvSpPr txBox="1"/>
            <p:nvPr/>
          </p:nvSpPr>
          <p:spPr>
            <a:xfrm>
              <a:off x="2174526" y="3294427"/>
              <a:ext cx="882744" cy="461665"/>
            </a:xfrm>
            <a:prstGeom prst="rect">
              <a:avLst/>
            </a:prstGeom>
            <a:grpFill/>
          </p:spPr>
          <p:txBody>
            <a:bodyPr wrap="square" rtlCol="0">
              <a:spAutoFit/>
            </a:bodyPr>
            <a:lstStyle/>
            <a:p>
              <a:pPr algn="ctr"/>
              <a:r>
                <a:rPr lang="en-US" altLang="zh-CN" sz="2400" dirty="0">
                  <a:solidFill>
                    <a:schemeClr val="bg1"/>
                  </a:solidFill>
                  <a:latin typeface="Broadway" pitchFamily="82" charset="0"/>
                </a:rPr>
                <a:t>0</a:t>
              </a:r>
              <a:r>
                <a:rPr lang="en-US" altLang="zh-TW" sz="2400" dirty="0">
                  <a:solidFill>
                    <a:schemeClr val="bg1"/>
                  </a:solidFill>
                  <a:latin typeface="Broadway" pitchFamily="82" charset="0"/>
                </a:rPr>
                <a:t>2</a:t>
              </a:r>
              <a:endParaRPr lang="zh-CN" altLang="en-US" sz="2400" dirty="0">
                <a:solidFill>
                  <a:schemeClr val="bg1"/>
                </a:solidFill>
                <a:latin typeface="Broadway" pitchFamily="82" charset="0"/>
              </a:endParaRPr>
            </a:p>
          </p:txBody>
        </p:sp>
      </p:grpSp>
      <p:grpSp>
        <p:nvGrpSpPr>
          <p:cNvPr id="78" name="组合 77"/>
          <p:cNvGrpSpPr/>
          <p:nvPr/>
        </p:nvGrpSpPr>
        <p:grpSpPr>
          <a:xfrm>
            <a:off x="4473124" y="2715794"/>
            <a:ext cx="1210768" cy="1153112"/>
            <a:chOff x="3049428" y="2564904"/>
            <a:chExt cx="1210768" cy="1153112"/>
          </a:xfrm>
          <a:solidFill>
            <a:schemeClr val="accent1"/>
          </a:solidFill>
        </p:grpSpPr>
        <p:sp>
          <p:nvSpPr>
            <p:cNvPr id="79" name="正五边形 78"/>
            <p:cNvSpPr/>
            <p:nvPr/>
          </p:nvSpPr>
          <p:spPr>
            <a:xfrm>
              <a:off x="3049428" y="2564904"/>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TextBox 79"/>
            <p:cNvSpPr txBox="1"/>
            <p:nvPr/>
          </p:nvSpPr>
          <p:spPr>
            <a:xfrm>
              <a:off x="3296220" y="2959149"/>
              <a:ext cx="746711" cy="461665"/>
            </a:xfrm>
            <a:prstGeom prst="rect">
              <a:avLst/>
            </a:prstGeom>
            <a:grpFill/>
          </p:spPr>
          <p:txBody>
            <a:bodyPr wrap="square" rtlCol="0">
              <a:spAutoFit/>
            </a:bodyPr>
            <a:lstStyle/>
            <a:p>
              <a:pPr algn="ctr"/>
              <a:r>
                <a:rPr lang="en-US" altLang="zh-CN" sz="2400" dirty="0">
                  <a:solidFill>
                    <a:schemeClr val="bg1"/>
                  </a:solidFill>
                  <a:latin typeface="Broadway" pitchFamily="82" charset="0"/>
                </a:rPr>
                <a:t>0</a:t>
              </a:r>
              <a:r>
                <a:rPr lang="en-US" altLang="zh-TW" sz="2400" dirty="0">
                  <a:solidFill>
                    <a:schemeClr val="bg1"/>
                  </a:solidFill>
                  <a:latin typeface="Broadway" pitchFamily="82" charset="0"/>
                </a:rPr>
                <a:t>3</a:t>
              </a:r>
              <a:endParaRPr lang="zh-CN" altLang="en-US" sz="2400" dirty="0">
                <a:solidFill>
                  <a:schemeClr val="bg1"/>
                </a:solidFill>
                <a:latin typeface="Broadway" pitchFamily="82" charset="0"/>
              </a:endParaRPr>
            </a:p>
          </p:txBody>
        </p:sp>
      </p:grpSp>
      <p:grpSp>
        <p:nvGrpSpPr>
          <p:cNvPr id="81" name="组合 80"/>
          <p:cNvGrpSpPr/>
          <p:nvPr/>
        </p:nvGrpSpPr>
        <p:grpSpPr>
          <a:xfrm>
            <a:off x="5730012" y="3177642"/>
            <a:ext cx="1210768" cy="1153112"/>
            <a:chOff x="4074952" y="3026752"/>
            <a:chExt cx="1210768" cy="1153112"/>
          </a:xfrm>
          <a:solidFill>
            <a:schemeClr val="accent3"/>
          </a:solidFill>
        </p:grpSpPr>
        <p:sp>
          <p:nvSpPr>
            <p:cNvPr id="82" name="正五边形 81"/>
            <p:cNvSpPr/>
            <p:nvPr/>
          </p:nvSpPr>
          <p:spPr>
            <a:xfrm flipV="1">
              <a:off x="4074952" y="3026752"/>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TextBox 82"/>
            <p:cNvSpPr txBox="1"/>
            <p:nvPr/>
          </p:nvSpPr>
          <p:spPr>
            <a:xfrm>
              <a:off x="4399854" y="3294426"/>
              <a:ext cx="634366" cy="461665"/>
            </a:xfrm>
            <a:prstGeom prst="rect">
              <a:avLst/>
            </a:prstGeom>
            <a:grpFill/>
          </p:spPr>
          <p:txBody>
            <a:bodyPr wrap="square" rtlCol="0">
              <a:spAutoFit/>
            </a:bodyPr>
            <a:lstStyle/>
            <a:p>
              <a:pPr algn="ctr"/>
              <a:r>
                <a:rPr lang="en-US" altLang="zh-CN" sz="2400" dirty="0">
                  <a:solidFill>
                    <a:schemeClr val="bg1"/>
                  </a:solidFill>
                  <a:latin typeface="Broadway" pitchFamily="82" charset="0"/>
                </a:rPr>
                <a:t>0</a:t>
              </a:r>
              <a:r>
                <a:rPr lang="en-US" altLang="zh-TW" sz="2400" dirty="0">
                  <a:solidFill>
                    <a:schemeClr val="bg1"/>
                  </a:solidFill>
                  <a:latin typeface="Broadway" pitchFamily="82" charset="0"/>
                </a:rPr>
                <a:t>4</a:t>
              </a:r>
              <a:endParaRPr lang="zh-CN" altLang="en-US" sz="2400" dirty="0">
                <a:solidFill>
                  <a:schemeClr val="bg1"/>
                </a:solidFill>
                <a:latin typeface="Broadway" pitchFamily="82" charset="0"/>
              </a:endParaRPr>
            </a:p>
          </p:txBody>
        </p:sp>
      </p:grpSp>
      <p:grpSp>
        <p:nvGrpSpPr>
          <p:cNvPr id="84" name="组合 83"/>
          <p:cNvGrpSpPr/>
          <p:nvPr/>
        </p:nvGrpSpPr>
        <p:grpSpPr>
          <a:xfrm>
            <a:off x="7038116" y="2716428"/>
            <a:ext cx="1210768" cy="1153112"/>
            <a:chOff x="5099352" y="2565539"/>
            <a:chExt cx="1210768" cy="1153112"/>
          </a:xfrm>
          <a:solidFill>
            <a:schemeClr val="accent1"/>
          </a:solidFill>
        </p:grpSpPr>
        <p:sp>
          <p:nvSpPr>
            <p:cNvPr id="85" name="正五边形 84"/>
            <p:cNvSpPr/>
            <p:nvPr/>
          </p:nvSpPr>
          <p:spPr>
            <a:xfrm>
              <a:off x="5099352" y="2565539"/>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TextBox 85"/>
            <p:cNvSpPr txBox="1"/>
            <p:nvPr/>
          </p:nvSpPr>
          <p:spPr>
            <a:xfrm>
              <a:off x="5288766" y="2957430"/>
              <a:ext cx="693330" cy="461665"/>
            </a:xfrm>
            <a:prstGeom prst="rect">
              <a:avLst/>
            </a:prstGeom>
            <a:grpFill/>
          </p:spPr>
          <p:txBody>
            <a:bodyPr wrap="square" rtlCol="0">
              <a:spAutoFit/>
            </a:bodyPr>
            <a:lstStyle/>
            <a:p>
              <a:pPr algn="ctr"/>
              <a:r>
                <a:rPr lang="en-US" altLang="zh-TW" sz="2400" dirty="0">
                  <a:solidFill>
                    <a:schemeClr val="bg1"/>
                  </a:solidFill>
                  <a:latin typeface="Broadway" pitchFamily="82" charset="0"/>
                </a:rPr>
                <a:t>05</a:t>
              </a:r>
              <a:endParaRPr lang="zh-CN" altLang="en-US" sz="2400" dirty="0">
                <a:solidFill>
                  <a:schemeClr val="bg1"/>
                </a:solidFill>
                <a:latin typeface="Broadway" pitchFamily="82" charset="0"/>
              </a:endParaRPr>
            </a:p>
          </p:txBody>
        </p:sp>
      </p:grpSp>
      <p:grpSp>
        <p:nvGrpSpPr>
          <p:cNvPr id="87" name="组合 86"/>
          <p:cNvGrpSpPr/>
          <p:nvPr/>
        </p:nvGrpSpPr>
        <p:grpSpPr>
          <a:xfrm>
            <a:off x="8242578" y="3177642"/>
            <a:ext cx="1210768" cy="1153112"/>
            <a:chOff x="6138268" y="3026752"/>
            <a:chExt cx="1210768" cy="1153112"/>
          </a:xfrm>
          <a:solidFill>
            <a:srgbClr val="FA9696"/>
          </a:solidFill>
        </p:grpSpPr>
        <p:sp>
          <p:nvSpPr>
            <p:cNvPr id="88" name="正五边形 87"/>
            <p:cNvSpPr/>
            <p:nvPr/>
          </p:nvSpPr>
          <p:spPr>
            <a:xfrm flipV="1">
              <a:off x="6138268" y="3026752"/>
              <a:ext cx="1210768" cy="1153112"/>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TextBox 88"/>
            <p:cNvSpPr txBox="1"/>
            <p:nvPr/>
          </p:nvSpPr>
          <p:spPr>
            <a:xfrm>
              <a:off x="6378385" y="3307475"/>
              <a:ext cx="739963" cy="461665"/>
            </a:xfrm>
            <a:prstGeom prst="rect">
              <a:avLst/>
            </a:prstGeom>
            <a:grpFill/>
          </p:spPr>
          <p:txBody>
            <a:bodyPr wrap="square" rtlCol="0">
              <a:spAutoFit/>
            </a:bodyPr>
            <a:lstStyle/>
            <a:p>
              <a:pPr algn="ctr"/>
              <a:r>
                <a:rPr lang="en-US" altLang="zh-TW" sz="2400" dirty="0">
                  <a:solidFill>
                    <a:schemeClr val="bg1"/>
                  </a:solidFill>
                  <a:latin typeface="Broadway" pitchFamily="82" charset="0"/>
                </a:rPr>
                <a:t>06</a:t>
              </a:r>
              <a:endParaRPr lang="zh-CN" altLang="en-US" sz="2400" dirty="0">
                <a:solidFill>
                  <a:schemeClr val="bg1"/>
                </a:solidFill>
                <a:latin typeface="Broadway" pitchFamily="82" charset="0"/>
              </a:endParaRPr>
            </a:p>
          </p:txBody>
        </p:sp>
      </p:grpSp>
      <p:grpSp>
        <p:nvGrpSpPr>
          <p:cNvPr id="93" name="组合 92"/>
          <p:cNvGrpSpPr/>
          <p:nvPr/>
        </p:nvGrpSpPr>
        <p:grpSpPr>
          <a:xfrm>
            <a:off x="1422294" y="3953884"/>
            <a:ext cx="2301988" cy="1116690"/>
            <a:chOff x="384504" y="3802992"/>
            <a:chExt cx="2301987" cy="1116690"/>
          </a:xfrm>
        </p:grpSpPr>
        <p:cxnSp>
          <p:nvCxnSpPr>
            <p:cNvPr id="94" name="直接连接符 93"/>
            <p:cNvCxnSpPr/>
            <p:nvPr/>
          </p:nvCxnSpPr>
          <p:spPr>
            <a:xfrm>
              <a:off x="1216652" y="3802992"/>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1576984" y="3802992"/>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384504" y="4581128"/>
              <a:ext cx="2301987" cy="338554"/>
            </a:xfrm>
            <a:prstGeom prst="rect">
              <a:avLst/>
            </a:prstGeom>
          </p:spPr>
          <p:txBody>
            <a:bodyPr wrap="square">
              <a:spAutoFit/>
            </a:bodyPr>
            <a:lstStyle/>
            <a:p>
              <a:pPr lvl="0" algn="ctr"/>
              <a:r>
                <a:rPr lang="zh-TW" altLang="en-US" sz="1600" b="1" dirty="0">
                  <a:latin typeface="Microsoft YaHei" panose="020B0503020204020204" pitchFamily="34" charset="-122"/>
                  <a:ea typeface="Microsoft YaHei" panose="020B0503020204020204" pitchFamily="34" charset="-122"/>
                </a:rPr>
                <a:t>申請表（附照片）</a:t>
              </a:r>
            </a:p>
          </p:txBody>
        </p:sp>
      </p:grpSp>
      <p:grpSp>
        <p:nvGrpSpPr>
          <p:cNvPr id="97" name="组合 96"/>
          <p:cNvGrpSpPr/>
          <p:nvPr/>
        </p:nvGrpSpPr>
        <p:grpSpPr>
          <a:xfrm>
            <a:off x="3724282" y="3953884"/>
            <a:ext cx="2609553" cy="1855354"/>
            <a:chOff x="2300587" y="3802992"/>
            <a:chExt cx="2609552" cy="1855354"/>
          </a:xfrm>
        </p:grpSpPr>
        <p:cxnSp>
          <p:nvCxnSpPr>
            <p:cNvPr id="98" name="直接连接符 97"/>
            <p:cNvCxnSpPr/>
            <p:nvPr/>
          </p:nvCxnSpPr>
          <p:spPr>
            <a:xfrm>
              <a:off x="3296221" y="3802992"/>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656553" y="3802992"/>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2300587" y="4581128"/>
              <a:ext cx="2609552" cy="1077218"/>
            </a:xfrm>
            <a:prstGeom prst="rect">
              <a:avLst/>
            </a:prstGeom>
          </p:spPr>
          <p:txBody>
            <a:bodyPr wrap="square">
              <a:spAutoFit/>
            </a:bodyPr>
            <a:lstStyle/>
            <a:p>
              <a:pPr lvl="0" algn="ctr"/>
              <a:r>
                <a:rPr lang="zh-TW" altLang="en-US" sz="1600" b="1" dirty="0">
                  <a:latin typeface="Microsoft YaHei" panose="020B0503020204020204" pitchFamily="34" charset="-122"/>
                  <a:ea typeface="Microsoft YaHei" panose="020B0503020204020204" pitchFamily="34" charset="-122"/>
                </a:rPr>
                <a:t>身心障礙證明（第</a:t>
              </a:r>
              <a:r>
                <a:rPr lang="en-US" altLang="zh-TW" sz="1600" b="1" dirty="0">
                  <a:latin typeface="Microsoft YaHei" panose="020B0503020204020204" pitchFamily="34" charset="-122"/>
                  <a:ea typeface="Microsoft YaHei" panose="020B0503020204020204" pitchFamily="34" charset="-122"/>
                </a:rPr>
                <a:t>1</a:t>
              </a:r>
              <a:r>
                <a:rPr lang="zh-TW" altLang="en-US" sz="1600" b="1" dirty="0">
                  <a:latin typeface="Microsoft YaHei" panose="020B0503020204020204" pitchFamily="34" charset="-122"/>
                  <a:ea typeface="Microsoft YaHei" panose="020B0503020204020204" pitchFamily="34" charset="-122"/>
                </a:rPr>
                <a:t>類）或聯評報告書之核發日期為</a:t>
              </a:r>
              <a:r>
                <a:rPr lang="en-US" altLang="zh-TW" sz="1600" b="1" dirty="0">
                  <a:latin typeface="Microsoft YaHei" panose="020B0503020204020204" pitchFamily="34" charset="-122"/>
                  <a:ea typeface="Microsoft YaHei" panose="020B0503020204020204" pitchFamily="34" charset="-122"/>
                </a:rPr>
                <a:t>113</a:t>
              </a:r>
              <a:r>
                <a:rPr lang="zh-TW" altLang="en-US" sz="1600" b="1" dirty="0">
                  <a:latin typeface="Microsoft YaHei" panose="020B0503020204020204" pitchFamily="34" charset="-122"/>
                  <a:ea typeface="Microsoft YaHei" panose="020B0503020204020204" pitchFamily="34" charset="-122"/>
                </a:rPr>
                <a:t>年</a:t>
              </a:r>
              <a:r>
                <a:rPr lang="en-US" altLang="zh-TW" sz="1600" b="1" dirty="0">
                  <a:latin typeface="Microsoft YaHei" panose="020B0503020204020204" pitchFamily="34" charset="-122"/>
                  <a:ea typeface="Microsoft YaHei" panose="020B0503020204020204" pitchFamily="34" charset="-122"/>
                </a:rPr>
                <a:t>12</a:t>
              </a:r>
              <a:r>
                <a:rPr lang="zh-TW" altLang="en-US" sz="1600" b="1" dirty="0">
                  <a:latin typeface="Microsoft YaHei" panose="020B0503020204020204" pitchFamily="34" charset="-122"/>
                  <a:ea typeface="Microsoft YaHei" panose="020B0503020204020204" pitchFamily="34" charset="-122"/>
                </a:rPr>
                <a:t>月</a:t>
              </a:r>
              <a:r>
                <a:rPr lang="en-US" altLang="zh-TW" sz="1600" b="1" dirty="0">
                  <a:latin typeface="Microsoft YaHei" panose="020B0503020204020204" pitchFamily="34" charset="-122"/>
                  <a:ea typeface="Microsoft YaHei" panose="020B0503020204020204" pitchFamily="34" charset="-122"/>
                </a:rPr>
                <a:t>1</a:t>
              </a:r>
              <a:r>
                <a:rPr lang="zh-TW" altLang="en-US" sz="1600" b="1" dirty="0">
                  <a:latin typeface="Microsoft YaHei" panose="020B0503020204020204" pitchFamily="34" charset="-122"/>
                  <a:ea typeface="Microsoft YaHei" panose="020B0503020204020204" pitchFamily="34" charset="-122"/>
                </a:rPr>
                <a:t>日之後者，另請檢附心理衡鑑報告書。</a:t>
              </a:r>
            </a:p>
          </p:txBody>
        </p:sp>
      </p:grpSp>
      <p:grpSp>
        <p:nvGrpSpPr>
          <p:cNvPr id="101" name="组合 100"/>
          <p:cNvGrpSpPr/>
          <p:nvPr/>
        </p:nvGrpSpPr>
        <p:grpSpPr>
          <a:xfrm>
            <a:off x="6402721" y="3953883"/>
            <a:ext cx="4439449" cy="1875112"/>
            <a:chOff x="4494135" y="3802992"/>
            <a:chExt cx="4366501" cy="2067984"/>
          </a:xfrm>
        </p:grpSpPr>
        <p:cxnSp>
          <p:nvCxnSpPr>
            <p:cNvPr id="102" name="直接连接符 101"/>
            <p:cNvCxnSpPr/>
            <p:nvPr/>
          </p:nvCxnSpPr>
          <p:spPr>
            <a:xfrm>
              <a:off x="5373441" y="3802992"/>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5733773" y="3802992"/>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4494135" y="4581126"/>
              <a:ext cx="4366501" cy="1289850"/>
            </a:xfrm>
            <a:prstGeom prst="rect">
              <a:avLst/>
            </a:prstGeom>
          </p:spPr>
          <p:txBody>
            <a:bodyPr wrap="square">
              <a:spAutoFit/>
            </a:bodyPr>
            <a:lstStyle/>
            <a:p>
              <a:pPr lvl="0"/>
              <a:r>
                <a:rPr lang="zh-TW" altLang="zh-TW" sz="1400" b="1" dirty="0">
                  <a:latin typeface="Microsoft YaHei" panose="020B0503020204020204" pitchFamily="34" charset="-122"/>
                  <a:ea typeface="Microsoft YaHei" panose="020B0503020204020204" pitchFamily="34" charset="-122"/>
                </a:rPr>
                <a:t>申請聽覺障礙鑑定但無身心障礙證明之幼兒，請出具半年內醫院診斷證明（需有矯正前聽力分貝數據）或聽力圖；申請視覺障礙鑑定但無身心障礙證明之幼兒，請出具半年內醫院視力診斷證明書（需有雙眼矯正後視力值或視野值）或視力檢查報告。</a:t>
              </a:r>
              <a:endParaRPr lang="zh-TW" altLang="en-US" sz="1400" b="1" dirty="0">
                <a:latin typeface="Microsoft YaHei" panose="020B0503020204020204" pitchFamily="34" charset="-122"/>
                <a:ea typeface="Microsoft YaHei" panose="020B0503020204020204" pitchFamily="34" charset="-122"/>
              </a:endParaRPr>
            </a:p>
          </p:txBody>
        </p:sp>
      </p:grpSp>
      <p:grpSp>
        <p:nvGrpSpPr>
          <p:cNvPr id="109" name="组合 108"/>
          <p:cNvGrpSpPr/>
          <p:nvPr/>
        </p:nvGrpSpPr>
        <p:grpSpPr>
          <a:xfrm>
            <a:off x="2254442" y="1336019"/>
            <a:ext cx="2811653" cy="1739815"/>
            <a:chOff x="1007428" y="1185129"/>
            <a:chExt cx="2811652" cy="1739815"/>
          </a:xfrm>
        </p:grpSpPr>
        <p:cxnSp>
          <p:nvCxnSpPr>
            <p:cNvPr id="110" name="直接连接符 109"/>
            <p:cNvCxnSpPr/>
            <p:nvPr/>
          </p:nvCxnSpPr>
          <p:spPr>
            <a:xfrm>
              <a:off x="2255566" y="2919975"/>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2615898" y="2204864"/>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矩形 111"/>
            <p:cNvSpPr/>
            <p:nvPr/>
          </p:nvSpPr>
          <p:spPr>
            <a:xfrm>
              <a:off x="1007428" y="1185129"/>
              <a:ext cx="2811652" cy="830997"/>
            </a:xfrm>
            <a:prstGeom prst="rect">
              <a:avLst/>
            </a:prstGeom>
          </p:spPr>
          <p:txBody>
            <a:bodyPr wrap="square">
              <a:spAutoFit/>
            </a:bodyPr>
            <a:lstStyle/>
            <a:p>
              <a:pPr lvl="0" algn="ctr"/>
              <a:r>
                <a:rPr lang="zh-TW" altLang="en-US" sz="1600" b="1" dirty="0">
                  <a:latin typeface="Microsoft YaHei" panose="020B0503020204020204" pitchFamily="34" charset="-122"/>
                  <a:ea typeface="Microsoft YaHei" panose="020B0503020204020204" pitchFamily="34" charset="-122"/>
                </a:rPr>
                <a:t>身心障礙證明或聯評報告書或重大疾病之醫療診斷證明正、影本（正本驗後發還）</a:t>
              </a:r>
              <a:endParaRPr lang="zh-CN" altLang="en-US" sz="1600" b="1" dirty="0">
                <a:latin typeface="Microsoft YaHei" panose="020B0503020204020204" pitchFamily="34" charset="-122"/>
                <a:ea typeface="Microsoft YaHei" panose="020B0503020204020204" pitchFamily="34" charset="-122"/>
              </a:endParaRPr>
            </a:p>
          </p:txBody>
        </p:sp>
      </p:grpSp>
      <p:grpSp>
        <p:nvGrpSpPr>
          <p:cNvPr id="113" name="组合 112"/>
          <p:cNvGrpSpPr/>
          <p:nvPr/>
        </p:nvGrpSpPr>
        <p:grpSpPr>
          <a:xfrm>
            <a:off x="5391503" y="1336019"/>
            <a:ext cx="1836027" cy="1771666"/>
            <a:chOff x="3736444" y="1185129"/>
            <a:chExt cx="1836026" cy="1771665"/>
          </a:xfrm>
        </p:grpSpPr>
        <p:cxnSp>
          <p:nvCxnSpPr>
            <p:cNvPr id="114" name="直接连接符 113"/>
            <p:cNvCxnSpPr/>
            <p:nvPr/>
          </p:nvCxnSpPr>
          <p:spPr>
            <a:xfrm>
              <a:off x="4323331" y="2951825"/>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4683663" y="2236714"/>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3736444" y="1185129"/>
              <a:ext cx="1836026" cy="830997"/>
            </a:xfrm>
            <a:prstGeom prst="rect">
              <a:avLst/>
            </a:prstGeom>
          </p:spPr>
          <p:txBody>
            <a:bodyPr wrap="square">
              <a:spAutoFit/>
            </a:bodyPr>
            <a:lstStyle/>
            <a:p>
              <a:pPr lvl="0" algn="ctr"/>
              <a:r>
                <a:rPr lang="zh-TW" altLang="en-US" sz="1600" b="1" dirty="0">
                  <a:latin typeface="Microsoft YaHei" panose="020B0503020204020204" pitchFamily="34" charset="-122"/>
                  <a:ea typeface="Microsoft YaHei" panose="020B0503020204020204" pitchFamily="34" charset="-122"/>
                </a:rPr>
                <a:t>戶口名簿或戶籍謄本正、影本（正本驗後發還）。</a:t>
              </a:r>
            </a:p>
          </p:txBody>
        </p:sp>
      </p:grpSp>
      <p:grpSp>
        <p:nvGrpSpPr>
          <p:cNvPr id="117" name="组合 116"/>
          <p:cNvGrpSpPr/>
          <p:nvPr/>
        </p:nvGrpSpPr>
        <p:grpSpPr>
          <a:xfrm>
            <a:off x="7778527" y="1299861"/>
            <a:ext cx="2258083" cy="1771005"/>
            <a:chOff x="5674218" y="1148970"/>
            <a:chExt cx="2258082" cy="1771005"/>
          </a:xfrm>
        </p:grpSpPr>
        <p:cxnSp>
          <p:nvCxnSpPr>
            <p:cNvPr id="118" name="直接连接符 117"/>
            <p:cNvCxnSpPr/>
            <p:nvPr/>
          </p:nvCxnSpPr>
          <p:spPr>
            <a:xfrm>
              <a:off x="6383320" y="2915006"/>
              <a:ext cx="710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6743652" y="2199895"/>
              <a:ext cx="0" cy="720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5674218" y="1148970"/>
              <a:ext cx="2258082" cy="1077218"/>
            </a:xfrm>
            <a:prstGeom prst="rect">
              <a:avLst/>
            </a:prstGeom>
          </p:spPr>
          <p:txBody>
            <a:bodyPr wrap="square">
              <a:spAutoFit/>
            </a:bodyPr>
            <a:lstStyle/>
            <a:p>
              <a:pPr lvl="0" algn="ctr"/>
              <a:r>
                <a:rPr lang="zh-TW" altLang="en-US" sz="1600" b="1" dirty="0">
                  <a:latin typeface="Microsoft YaHei" panose="020B0503020204020204" pitchFamily="34" charset="-122"/>
                  <a:ea typeface="Microsoft YaHei" panose="020B0503020204020204" pitchFamily="34" charset="-122"/>
                </a:rPr>
                <a:t>欲申請暫緩入學者另繳交暫緩入學申請表及計畫書（詳如暫緩入學作業及審查原則）</a:t>
              </a:r>
              <a:endParaRPr lang="zh-CN" altLang="en-US" sz="1600" b="1" dirty="0">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3156511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par>
                                <p:cTn id="12" presetID="22" presetClass="entr" presetSubtype="1" fill="hold" nodeType="with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wipe(up)">
                                      <p:cBhvr>
                                        <p:cTn id="14" dur="500"/>
                                        <p:tgtEl>
                                          <p:spTgt spid="9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par>
                                <p:cTn id="19" presetID="22" presetClass="entr" presetSubtype="4"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wipe(down)">
                                      <p:cBhvr>
                                        <p:cTn id="21" dur="500"/>
                                        <p:tgtEl>
                                          <p:spTgt spid="109"/>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22" presetClass="entr" presetSubtype="1"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up)">
                                      <p:cBhvr>
                                        <p:cTn id="28" dur="500"/>
                                        <p:tgtEl>
                                          <p:spTgt spid="9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22" presetClass="entr" presetSubtype="4" fill="hold" nodeType="with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wipe(down)">
                                      <p:cBhvr>
                                        <p:cTn id="35" dur="500"/>
                                        <p:tgtEl>
                                          <p:spTgt spid="113"/>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par>
                                <p:cTn id="40" presetID="22" presetClass="entr" presetSubtype="1" fill="hold"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wipe(up)">
                                      <p:cBhvr>
                                        <p:cTn id="42" dur="500"/>
                                        <p:tgtEl>
                                          <p:spTgt spid="101"/>
                                        </p:tgtEl>
                                      </p:cBhvr>
                                    </p:animEffect>
                                  </p:childTnLst>
                                </p:cTn>
                              </p:par>
                              <p:par>
                                <p:cTn id="43" presetID="22" presetClass="entr" presetSubtype="4"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wipe(down)">
                                      <p:cBhvr>
                                        <p:cTn id="4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2255" y="359056"/>
            <a:ext cx="10515600" cy="1325563"/>
          </a:xfrm>
        </p:spPr>
        <p:txBody>
          <a:bodyPr/>
          <a:lstStyle/>
          <a:p>
            <a:pPr algn="ctr"/>
            <a:r>
              <a:rPr lang="zh-TW" altLang="en-US" sz="6000" b="1" dirty="0">
                <a:solidFill>
                  <a:srgbClr val="865B3E"/>
                </a:solidFill>
                <a:latin typeface="Microsoft YaHei" panose="020B0503020204020204" pitchFamily="34" charset="-122"/>
                <a:ea typeface="Microsoft YaHei" panose="020B0503020204020204" pitchFamily="34" charset="-122"/>
              </a:rPr>
              <a:t>評估</a:t>
            </a:r>
          </a:p>
        </p:txBody>
      </p:sp>
      <p:sp>
        <p:nvSpPr>
          <p:cNvPr id="8" name="AutoShape 5"/>
          <p:cNvSpPr>
            <a:spLocks noChangeArrowheads="1"/>
          </p:cNvSpPr>
          <p:nvPr/>
        </p:nvSpPr>
        <p:spPr bwMode="auto">
          <a:xfrm>
            <a:off x="3484152" y="3206769"/>
            <a:ext cx="5391807" cy="914587"/>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p>
            <a:endParaRPr lang="zh-TW" altLang="en-US" sz="3200" b="1" dirty="0">
              <a:latin typeface="微軟正黑體" panose="020B0604030504040204" pitchFamily="34" charset="-120"/>
              <a:ea typeface="微軟正黑體" panose="020B0604030504040204" pitchFamily="34" charset="-120"/>
            </a:endParaRPr>
          </a:p>
        </p:txBody>
      </p:sp>
      <p:sp>
        <p:nvSpPr>
          <p:cNvPr id="6" name="AutoShape 8"/>
          <p:cNvSpPr>
            <a:spLocks noChangeArrowheads="1"/>
          </p:cNvSpPr>
          <p:nvPr/>
        </p:nvSpPr>
        <p:spPr bwMode="auto">
          <a:xfrm>
            <a:off x="3484152" y="4392035"/>
            <a:ext cx="5391807" cy="95248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p>
            <a:endParaRPr lang="ja-JP" altLang="en-US" sz="2800" dirty="0">
              <a:ea typeface="標楷體" pitchFamily="65" charset="-120"/>
            </a:endParaRPr>
          </a:p>
        </p:txBody>
      </p:sp>
      <p:sp>
        <p:nvSpPr>
          <p:cNvPr id="10" name="矩形 9"/>
          <p:cNvSpPr/>
          <p:nvPr/>
        </p:nvSpPr>
        <p:spPr>
          <a:xfrm>
            <a:off x="3830694" y="3377574"/>
            <a:ext cx="4698722" cy="584775"/>
          </a:xfrm>
          <a:prstGeom prst="rect">
            <a:avLst/>
          </a:prstGeom>
        </p:spPr>
        <p:txBody>
          <a:bodyPr wrap="none">
            <a:spAutoFit/>
          </a:bodyPr>
          <a:lstStyle/>
          <a:p>
            <a:r>
              <a:rPr lang="zh-TW" altLang="en-US" sz="3200" b="1" dirty="0">
                <a:latin typeface="微軟正黑體" panose="020B0604030504040204" pitchFamily="34" charset="-120"/>
                <a:ea typeface="微軟正黑體" panose="020B0604030504040204" pitchFamily="34" charset="-120"/>
              </a:rPr>
              <a:t>學區學校派案給評估人員</a:t>
            </a:r>
          </a:p>
        </p:txBody>
      </p:sp>
      <p:sp>
        <p:nvSpPr>
          <p:cNvPr id="11" name="矩形 10"/>
          <p:cNvSpPr/>
          <p:nvPr/>
        </p:nvSpPr>
        <p:spPr>
          <a:xfrm>
            <a:off x="3657041" y="4430959"/>
            <a:ext cx="5109091" cy="830997"/>
          </a:xfrm>
          <a:prstGeom prst="rect">
            <a:avLst/>
          </a:prstGeom>
        </p:spPr>
        <p:txBody>
          <a:bodyPr wrap="none">
            <a:spAutoFit/>
          </a:bodyPr>
          <a:lstStyle/>
          <a:p>
            <a:pPr>
              <a:lnSpc>
                <a:spcPct val="150000"/>
              </a:lnSpc>
              <a:spcBef>
                <a:spcPct val="60000"/>
              </a:spcBef>
            </a:pPr>
            <a:r>
              <a:rPr lang="zh-TW" altLang="en-US" sz="3200" b="1" dirty="0">
                <a:latin typeface="微軟正黑體" panose="020B0604030504040204" pitchFamily="34" charset="-120"/>
                <a:ea typeface="微軟正黑體" panose="020B0604030504040204" pitchFamily="34" charset="-120"/>
              </a:rPr>
              <a:t>評估人員進行個案狀況評估</a:t>
            </a:r>
          </a:p>
        </p:txBody>
      </p:sp>
      <p:pic>
        <p:nvPicPr>
          <p:cNvPr id="16"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916" y="1266211"/>
            <a:ext cx="6607346" cy="1451810"/>
          </a:xfrm>
          <a:prstGeom prst="rect">
            <a:avLst/>
          </a:prstGeom>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089245" flipH="1">
            <a:off x="1553024" y="3611526"/>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橢圓 8"/>
          <p:cNvSpPr/>
          <p:nvPr/>
        </p:nvSpPr>
        <p:spPr>
          <a:xfrm>
            <a:off x="3206092" y="2983694"/>
            <a:ext cx="448733" cy="446149"/>
          </a:xfrm>
          <a:prstGeom prst="ellipse">
            <a:avLst/>
          </a:prstGeom>
          <a:solidFill>
            <a:srgbClr val="F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3206091" y="4207884"/>
            <a:ext cx="448733" cy="446149"/>
          </a:xfrm>
          <a:prstGeom prst="ellipse">
            <a:avLst/>
          </a:prstGeom>
          <a:solidFill>
            <a:srgbClr val="F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9881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p:cNvPicPr>
            <a:picLocks noChangeAspect="1"/>
          </p:cNvPicPr>
          <p:nvPr/>
        </p:nvPicPr>
        <p:blipFill rotWithShape="1">
          <a:blip r:embed="rId3"/>
          <a:srcRect l="35893" t="35135" r="19107" b="24151"/>
          <a:stretch/>
        </p:blipFill>
        <p:spPr>
          <a:xfrm>
            <a:off x="0" y="21332"/>
            <a:ext cx="12205311" cy="6857999"/>
          </a:xfrm>
          <a:prstGeom prst="rect">
            <a:avLst/>
          </a:prstGeom>
        </p:spPr>
      </p:pic>
      <p:sp>
        <p:nvSpPr>
          <p:cNvPr id="100" name="Rectangle: Rounded Corners 118"/>
          <p:cNvSpPr/>
          <p:nvPr/>
        </p:nvSpPr>
        <p:spPr>
          <a:xfrm>
            <a:off x="4604162" y="2452542"/>
            <a:ext cx="2792695" cy="987410"/>
          </a:xfrm>
          <a:prstGeom prst="roundRect">
            <a:avLst>
              <a:gd name="adj" fmla="val 50000"/>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82" name="Rectangle: Rounded Corners 81"/>
          <p:cNvSpPr/>
          <p:nvPr/>
        </p:nvSpPr>
        <p:spPr>
          <a:xfrm>
            <a:off x="2965472" y="476261"/>
            <a:ext cx="2691684" cy="1127383"/>
          </a:xfrm>
          <a:prstGeom prst="roundRect">
            <a:avLst>
              <a:gd name="adj" fmla="val 50000"/>
            </a:avLst>
          </a:prstGeom>
          <a:solidFill>
            <a:srgbClr val="B5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38" name="TextBox 37"/>
          <p:cNvSpPr txBox="1"/>
          <p:nvPr/>
        </p:nvSpPr>
        <p:spPr>
          <a:xfrm>
            <a:off x="4048860" y="788337"/>
            <a:ext cx="1670538" cy="535531"/>
          </a:xfrm>
          <a:prstGeom prst="rect">
            <a:avLst/>
          </a:prstGeom>
          <a:noFill/>
        </p:spPr>
        <p:txBody>
          <a:bodyPr wrap="square" rtlCol="0">
            <a:spAutoFit/>
          </a:bodyPr>
          <a:lstStyle/>
          <a:p>
            <a:pPr>
              <a:lnSpc>
                <a:spcPct val="120000"/>
              </a:lnSpc>
            </a:pPr>
            <a:r>
              <a:rPr lang="zh-TW" altLang="en-US" sz="24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安置通知</a:t>
            </a:r>
          </a:p>
        </p:txBody>
      </p:sp>
      <p:cxnSp>
        <p:nvCxnSpPr>
          <p:cNvPr id="77" name="Straight Connector 76"/>
          <p:cNvCxnSpPr>
            <a:cxnSpLocks/>
          </p:cNvCxnSpPr>
          <p:nvPr/>
        </p:nvCxnSpPr>
        <p:spPr>
          <a:xfrm>
            <a:off x="4294985" y="1573893"/>
            <a:ext cx="0" cy="446718"/>
          </a:xfrm>
          <a:prstGeom prst="line">
            <a:avLst/>
          </a:prstGeom>
          <a:ln w="381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p:cNvCxnSpPr>
          <p:nvPr/>
        </p:nvCxnSpPr>
        <p:spPr>
          <a:xfrm>
            <a:off x="2138847" y="2007527"/>
            <a:ext cx="4312276" cy="0"/>
          </a:xfrm>
          <a:prstGeom prst="line">
            <a:avLst/>
          </a:prstGeom>
          <a:ln w="381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2138847" y="2013761"/>
            <a:ext cx="0" cy="432047"/>
          </a:xfrm>
          <a:prstGeom prst="line">
            <a:avLst/>
          </a:prstGeom>
          <a:ln w="38100">
            <a:solidFill>
              <a:schemeClr val="accent6">
                <a:lumMod val="90000"/>
              </a:schemeClr>
            </a:solidFill>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a:off x="6451123" y="2013761"/>
            <a:ext cx="0" cy="432047"/>
          </a:xfrm>
          <a:prstGeom prst="line">
            <a:avLst/>
          </a:prstGeom>
          <a:ln w="38100">
            <a:solidFill>
              <a:schemeClr val="accent6">
                <a:lumMod val="90000"/>
              </a:schemeClr>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p:cNvCxnSpPr>
          <p:nvPr/>
        </p:nvCxnSpPr>
        <p:spPr>
          <a:xfrm>
            <a:off x="2138847" y="3520762"/>
            <a:ext cx="0" cy="1772218"/>
          </a:xfrm>
          <a:prstGeom prst="line">
            <a:avLst/>
          </a:prstGeom>
          <a:ln w="381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p:cNvCxnSpPr>
          <p:nvPr/>
        </p:nvCxnSpPr>
        <p:spPr>
          <a:xfrm>
            <a:off x="2138847" y="5292980"/>
            <a:ext cx="4307924" cy="0"/>
          </a:xfrm>
          <a:prstGeom prst="line">
            <a:avLst/>
          </a:prstGeom>
          <a:ln w="381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cxnSpLocks/>
            <a:endCxn id="62" idx="0"/>
          </p:cNvCxnSpPr>
          <p:nvPr/>
        </p:nvCxnSpPr>
        <p:spPr>
          <a:xfrm>
            <a:off x="4325831" y="5338930"/>
            <a:ext cx="0" cy="251419"/>
          </a:xfrm>
          <a:prstGeom prst="line">
            <a:avLst/>
          </a:prstGeom>
          <a:ln w="38100">
            <a:solidFill>
              <a:schemeClr val="accent6">
                <a:lumMod val="90000"/>
              </a:schemeClr>
            </a:solidFill>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19" name="Rectangle: Rounded Corners 118"/>
          <p:cNvSpPr/>
          <p:nvPr/>
        </p:nvSpPr>
        <p:spPr>
          <a:xfrm>
            <a:off x="4692013" y="3950289"/>
            <a:ext cx="2792695" cy="987410"/>
          </a:xfrm>
          <a:prstGeom prst="roundRect">
            <a:avLst>
              <a:gd name="adj" fmla="val 50000"/>
            </a:avLst>
          </a:prstGeom>
          <a:solidFill>
            <a:srgbClr val="F6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cxnSp>
        <p:nvCxnSpPr>
          <p:cNvPr id="124" name="Straight Connector 123"/>
          <p:cNvCxnSpPr>
            <a:cxnSpLocks/>
          </p:cNvCxnSpPr>
          <p:nvPr/>
        </p:nvCxnSpPr>
        <p:spPr>
          <a:xfrm>
            <a:off x="6446771" y="4951261"/>
            <a:ext cx="0" cy="341719"/>
          </a:xfrm>
          <a:prstGeom prst="line">
            <a:avLst/>
          </a:prstGeom>
          <a:ln w="38100">
            <a:solidFill>
              <a:schemeClr val="accent6">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cxnSpLocks/>
          </p:cNvCxnSpPr>
          <p:nvPr/>
        </p:nvCxnSpPr>
        <p:spPr>
          <a:xfrm>
            <a:off x="6446771" y="3536537"/>
            <a:ext cx="0" cy="457316"/>
          </a:xfrm>
          <a:prstGeom prst="line">
            <a:avLst/>
          </a:prstGeom>
          <a:ln w="38100">
            <a:solidFill>
              <a:schemeClr val="accent6">
                <a:lumMod val="90000"/>
              </a:schemeClr>
            </a:solidFill>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688277" y="588080"/>
            <a:ext cx="6472602" cy="784830"/>
          </a:xfrm>
          <a:prstGeom prst="rect">
            <a:avLst/>
          </a:prstGeom>
        </p:spPr>
        <p:txBody>
          <a:bodyPr wrap="square">
            <a:spAutoFit/>
          </a:bodyPr>
          <a:lstStyle/>
          <a:p>
            <a:pPr marL="723900" indent="-723900">
              <a:spcBef>
                <a:spcPts val="600"/>
              </a:spcBef>
            </a:pPr>
            <a:r>
              <a:rPr lang="zh-TW" altLang="en-US" sz="2000" dirty="0">
                <a:solidFill>
                  <a:srgbClr val="0070C0"/>
                </a:solidFill>
                <a:latin typeface="Microsoft YaHei" panose="020B0503020204020204" pitchFamily="34" charset="-122"/>
                <a:ea typeface="Microsoft YaHei" panose="020B0503020204020204" pitchFamily="34" charset="-122"/>
                <a:cs typeface="宋体" charset="-122"/>
              </a:rPr>
              <a:t>時間：</a:t>
            </a:r>
            <a:r>
              <a:rPr lang="en-US" altLang="zh-TW" sz="2000" dirty="0">
                <a:solidFill>
                  <a:srgbClr val="0070C0"/>
                </a:solidFill>
                <a:latin typeface="Microsoft YaHei" panose="020B0503020204020204" pitchFamily="34" charset="-122"/>
                <a:ea typeface="Microsoft YaHei" panose="020B0503020204020204" pitchFamily="34" charset="-122"/>
                <a:cs typeface="宋体" charset="-122"/>
              </a:rPr>
              <a:t>115</a:t>
            </a:r>
            <a:r>
              <a:rPr lang="zh-TW" altLang="en-US" sz="2000" dirty="0">
                <a:solidFill>
                  <a:srgbClr val="0070C0"/>
                </a:solidFill>
                <a:latin typeface="Microsoft YaHei" panose="020B0503020204020204" pitchFamily="34" charset="-122"/>
                <a:ea typeface="Microsoft YaHei" panose="020B0503020204020204" pitchFamily="34" charset="-122"/>
                <a:cs typeface="宋体" charset="-122"/>
              </a:rPr>
              <a:t>年</a:t>
            </a:r>
            <a:r>
              <a:rPr lang="en-US" altLang="zh-TW" sz="2000" dirty="0">
                <a:solidFill>
                  <a:srgbClr val="0070C0"/>
                </a:solidFill>
                <a:latin typeface="Microsoft YaHei" panose="020B0503020204020204" pitchFamily="34" charset="-122"/>
                <a:ea typeface="Microsoft YaHei" panose="020B0503020204020204" pitchFamily="34" charset="-122"/>
                <a:cs typeface="宋体" charset="-122"/>
              </a:rPr>
              <a:t>3</a:t>
            </a:r>
            <a:r>
              <a:rPr lang="zh-TW" altLang="en-US" sz="2000" dirty="0">
                <a:solidFill>
                  <a:srgbClr val="0070C0"/>
                </a:solidFill>
                <a:latin typeface="Microsoft YaHei" panose="020B0503020204020204" pitchFamily="34" charset="-122"/>
                <a:ea typeface="Microsoft YaHei" panose="020B0503020204020204" pitchFamily="34" charset="-122"/>
                <a:cs typeface="宋体" charset="-122"/>
              </a:rPr>
              <a:t>月</a:t>
            </a:r>
            <a:r>
              <a:rPr lang="en-US" altLang="zh-TW" sz="2000" dirty="0">
                <a:solidFill>
                  <a:srgbClr val="0070C0"/>
                </a:solidFill>
                <a:latin typeface="Microsoft YaHei" panose="020B0503020204020204" pitchFamily="34" charset="-122"/>
                <a:ea typeface="Microsoft YaHei" panose="020B0503020204020204" pitchFamily="34" charset="-122"/>
                <a:cs typeface="宋体" charset="-122"/>
              </a:rPr>
              <a:t>9</a:t>
            </a:r>
            <a:r>
              <a:rPr lang="zh-TW" altLang="en-US" sz="2000" dirty="0">
                <a:solidFill>
                  <a:srgbClr val="0070C0"/>
                </a:solidFill>
                <a:latin typeface="Microsoft YaHei" panose="020B0503020204020204" pitchFamily="34" charset="-122"/>
                <a:ea typeface="Microsoft YaHei" panose="020B0503020204020204" pitchFamily="34" charset="-122"/>
                <a:cs typeface="宋体" charset="-122"/>
              </a:rPr>
              <a:t>日（星期一）至</a:t>
            </a:r>
            <a:r>
              <a:rPr lang="en-US" altLang="zh-TW" sz="2000" dirty="0">
                <a:solidFill>
                  <a:srgbClr val="0070C0"/>
                </a:solidFill>
                <a:latin typeface="Microsoft YaHei" panose="020B0503020204020204" pitchFamily="34" charset="-122"/>
                <a:ea typeface="Microsoft YaHei" panose="020B0503020204020204" pitchFamily="34" charset="-122"/>
                <a:cs typeface="宋体" charset="-122"/>
              </a:rPr>
              <a:t>3</a:t>
            </a:r>
            <a:r>
              <a:rPr lang="zh-TW" altLang="en-US" sz="2000" dirty="0">
                <a:solidFill>
                  <a:srgbClr val="0070C0"/>
                </a:solidFill>
                <a:latin typeface="Microsoft YaHei" panose="020B0503020204020204" pitchFamily="34" charset="-122"/>
                <a:ea typeface="Microsoft YaHei" panose="020B0503020204020204" pitchFamily="34" charset="-122"/>
                <a:cs typeface="宋体" charset="-122"/>
              </a:rPr>
              <a:t>月</a:t>
            </a:r>
            <a:r>
              <a:rPr lang="en-US" altLang="zh-TW" sz="2000" dirty="0">
                <a:solidFill>
                  <a:srgbClr val="0070C0"/>
                </a:solidFill>
                <a:latin typeface="Microsoft YaHei" panose="020B0503020204020204" pitchFamily="34" charset="-122"/>
                <a:ea typeface="Microsoft YaHei" panose="020B0503020204020204" pitchFamily="34" charset="-122"/>
                <a:cs typeface="宋体" charset="-122"/>
              </a:rPr>
              <a:t>16</a:t>
            </a:r>
            <a:r>
              <a:rPr lang="zh-TW" altLang="en-US" sz="2000" dirty="0">
                <a:solidFill>
                  <a:srgbClr val="0070C0"/>
                </a:solidFill>
                <a:latin typeface="Microsoft YaHei" panose="020B0503020204020204" pitchFamily="34" charset="-122"/>
                <a:ea typeface="Microsoft YaHei" panose="020B0503020204020204" pitchFamily="34" charset="-122"/>
                <a:cs typeface="宋体" charset="-122"/>
              </a:rPr>
              <a:t>日（星期一）</a:t>
            </a:r>
            <a:endParaRPr lang="en-US" altLang="zh-TW" sz="2000" dirty="0">
              <a:solidFill>
                <a:srgbClr val="0070C0"/>
              </a:solidFill>
              <a:latin typeface="Microsoft YaHei" panose="020B0503020204020204" pitchFamily="34" charset="-122"/>
              <a:ea typeface="Microsoft YaHei" panose="020B0503020204020204" pitchFamily="34" charset="-122"/>
              <a:cs typeface="宋体" charset="-122"/>
            </a:endParaRPr>
          </a:p>
          <a:p>
            <a:pPr marL="723900" indent="-723900">
              <a:spcBef>
                <a:spcPts val="600"/>
              </a:spcBef>
            </a:pPr>
            <a:r>
              <a:rPr lang="zh-TW" altLang="en-US" sz="2000" dirty="0">
                <a:solidFill>
                  <a:srgbClr val="0070C0"/>
                </a:solidFill>
                <a:latin typeface="Microsoft YaHei" panose="020B0503020204020204" pitchFamily="34" charset="-122"/>
                <a:ea typeface="Microsoft YaHei" panose="020B0503020204020204" pitchFamily="34" charset="-122"/>
              </a:rPr>
              <a:t>方式：</a:t>
            </a:r>
            <a:r>
              <a:rPr lang="zh-TW" altLang="en-US" sz="2000" b="1" dirty="0">
                <a:solidFill>
                  <a:srgbClr val="C00000"/>
                </a:solidFill>
                <a:latin typeface="Microsoft YaHei" panose="020B0503020204020204" pitchFamily="34" charset="-122"/>
                <a:ea typeface="Microsoft YaHei" panose="020B0503020204020204" pitchFamily="34" charset="-122"/>
              </a:rPr>
              <a:t>電話通知</a:t>
            </a:r>
            <a:r>
              <a:rPr lang="zh-TW" altLang="en-US" sz="2000" dirty="0">
                <a:solidFill>
                  <a:srgbClr val="0070C0"/>
                </a:solidFill>
                <a:latin typeface="Microsoft YaHei" panose="020B0503020204020204" pitchFamily="34" charset="-122"/>
                <a:ea typeface="Microsoft YaHei" panose="020B0503020204020204" pitchFamily="34" charset="-122"/>
              </a:rPr>
              <a:t>初步安置結果</a:t>
            </a:r>
            <a:r>
              <a:rPr lang="en-US" altLang="zh-TW" sz="2000" dirty="0">
                <a:solidFill>
                  <a:srgbClr val="0070C0"/>
                </a:solidFill>
                <a:latin typeface="Microsoft YaHei" panose="020B0503020204020204" pitchFamily="34" charset="-122"/>
                <a:ea typeface="Microsoft YaHei" panose="020B0503020204020204" pitchFamily="34" charset="-122"/>
              </a:rPr>
              <a:t>(</a:t>
            </a:r>
            <a:r>
              <a:rPr lang="zh-TW" altLang="en-US" sz="2000" dirty="0">
                <a:solidFill>
                  <a:srgbClr val="0070C0"/>
                </a:solidFill>
                <a:latin typeface="Microsoft YaHei" panose="020B0503020204020204" pitchFamily="34" charset="-122"/>
                <a:ea typeface="Microsoft YaHei" panose="020B0503020204020204" pitchFamily="34" charset="-122"/>
              </a:rPr>
              <a:t>如無收到請主動聯繫學校</a:t>
            </a:r>
            <a:r>
              <a:rPr lang="en-US" altLang="zh-TW" sz="2000" dirty="0">
                <a:solidFill>
                  <a:srgbClr val="0070C0"/>
                </a:solidFill>
                <a:latin typeface="Microsoft YaHei" panose="020B0503020204020204" pitchFamily="34" charset="-122"/>
                <a:ea typeface="Microsoft YaHei" panose="020B0503020204020204" pitchFamily="34" charset="-122"/>
              </a:rPr>
              <a:t>)</a:t>
            </a:r>
            <a:endParaRPr lang="zh-TW" altLang="en-US" sz="2000" dirty="0">
              <a:solidFill>
                <a:srgbClr val="0070C0"/>
              </a:solidFill>
              <a:latin typeface="Microsoft YaHei" panose="020B0503020204020204" pitchFamily="34" charset="-122"/>
              <a:ea typeface="Microsoft YaHei" panose="020B0503020204020204" pitchFamily="34" charset="-122"/>
            </a:endParaRPr>
          </a:p>
        </p:txBody>
      </p:sp>
      <p:sp>
        <p:nvSpPr>
          <p:cNvPr id="54" name="Rectangle: Rounded Corners 92"/>
          <p:cNvSpPr/>
          <p:nvPr/>
        </p:nvSpPr>
        <p:spPr>
          <a:xfrm>
            <a:off x="615148" y="2447741"/>
            <a:ext cx="2792696" cy="104380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46" name="TextBox 37"/>
          <p:cNvSpPr txBox="1"/>
          <p:nvPr/>
        </p:nvSpPr>
        <p:spPr>
          <a:xfrm>
            <a:off x="1729906" y="2650689"/>
            <a:ext cx="1670538" cy="757130"/>
          </a:xfrm>
          <a:prstGeom prst="rect">
            <a:avLst/>
          </a:prstGeom>
          <a:noFill/>
        </p:spPr>
        <p:txBody>
          <a:bodyPr wrap="square" rtlCol="0">
            <a:spAutoFit/>
          </a:bodyPr>
          <a:lstStyle/>
          <a:p>
            <a:pPr>
              <a:lnSpc>
                <a:spcPct val="120000"/>
              </a:lnSpc>
            </a:pPr>
            <a:r>
              <a:rPr lang="zh-TW" altLang="en-US" sz="36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同意</a:t>
            </a:r>
          </a:p>
        </p:txBody>
      </p:sp>
      <p:sp>
        <p:nvSpPr>
          <p:cNvPr id="59" name="TextBox 37"/>
          <p:cNvSpPr txBox="1"/>
          <p:nvPr/>
        </p:nvSpPr>
        <p:spPr>
          <a:xfrm>
            <a:off x="5726319" y="2601385"/>
            <a:ext cx="1670538" cy="695960"/>
          </a:xfrm>
          <a:prstGeom prst="rect">
            <a:avLst/>
          </a:prstGeom>
          <a:noFill/>
        </p:spPr>
        <p:txBody>
          <a:bodyPr wrap="square" rtlCol="0">
            <a:spAutoFit/>
          </a:bodyPr>
          <a:lstStyle/>
          <a:p>
            <a:pPr>
              <a:lnSpc>
                <a:spcPct val="120000"/>
              </a:lnSpc>
            </a:pPr>
            <a:r>
              <a:rPr lang="zh-TW" altLang="en-US" sz="36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有疑義</a:t>
            </a:r>
          </a:p>
        </p:txBody>
      </p:sp>
      <p:sp>
        <p:nvSpPr>
          <p:cNvPr id="60" name="矩形 39"/>
          <p:cNvSpPr>
            <a:spLocks noChangeArrowheads="1"/>
          </p:cNvSpPr>
          <p:nvPr/>
        </p:nvSpPr>
        <p:spPr bwMode="auto">
          <a:xfrm>
            <a:off x="5773270" y="5912477"/>
            <a:ext cx="6113930"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pPr>
            <a:r>
              <a:rPr lang="en-US" altLang="zh-TW" sz="2000" dirty="0">
                <a:solidFill>
                  <a:srgbClr val="0070C0"/>
                </a:solidFill>
                <a:latin typeface="Microsoft YaHei" panose="020B0503020204020204" pitchFamily="34" charset="-122"/>
                <a:ea typeface="Microsoft YaHei" panose="020B0503020204020204" pitchFamily="34" charset="-122"/>
                <a:cs typeface="宋体" charset="-122"/>
              </a:rPr>
              <a:t>114</a:t>
            </a:r>
            <a:r>
              <a:rPr lang="zh-TW" altLang="en-US" sz="2000" dirty="0">
                <a:solidFill>
                  <a:srgbClr val="0070C0"/>
                </a:solidFill>
                <a:latin typeface="Microsoft YaHei" panose="020B0503020204020204" pitchFamily="34" charset="-122"/>
                <a:ea typeface="Microsoft YaHei" panose="020B0503020204020204" pitchFamily="34" charset="-122"/>
                <a:cs typeface="宋体" charset="-122"/>
              </a:rPr>
              <a:t>年</a:t>
            </a:r>
            <a:r>
              <a:rPr lang="en-US" altLang="zh-TW" sz="2000" dirty="0">
                <a:solidFill>
                  <a:srgbClr val="0070C0"/>
                </a:solidFill>
                <a:latin typeface="Microsoft YaHei" panose="020B0503020204020204" pitchFamily="34" charset="-122"/>
                <a:ea typeface="Microsoft YaHei" panose="020B0503020204020204" pitchFamily="34" charset="-122"/>
                <a:cs typeface="宋体" charset="-122"/>
              </a:rPr>
              <a:t>4</a:t>
            </a:r>
            <a:r>
              <a:rPr lang="zh-TW" altLang="en-US" sz="2000" dirty="0">
                <a:solidFill>
                  <a:srgbClr val="0070C0"/>
                </a:solidFill>
                <a:latin typeface="Microsoft YaHei" panose="020B0503020204020204" pitchFamily="34" charset="-122"/>
                <a:ea typeface="Microsoft YaHei" panose="020B0503020204020204" pitchFamily="34" charset="-122"/>
                <a:cs typeface="宋体" charset="-122"/>
              </a:rPr>
              <a:t>月</a:t>
            </a:r>
            <a:r>
              <a:rPr lang="zh-TW" altLang="en-US" sz="2000" b="1" dirty="0">
                <a:solidFill>
                  <a:srgbClr val="C00000"/>
                </a:solidFill>
                <a:latin typeface="Microsoft YaHei" panose="020B0503020204020204" pitchFamily="34" charset="-122"/>
                <a:ea typeface="Microsoft YaHei" panose="020B0503020204020204" pitchFamily="34" charset="-122"/>
                <a:cs typeface="宋体" charset="-122"/>
              </a:rPr>
              <a:t>收到確認安置通知</a:t>
            </a:r>
            <a:r>
              <a:rPr lang="zh-TW" altLang="en-US" sz="2000" dirty="0">
                <a:solidFill>
                  <a:srgbClr val="0070C0"/>
                </a:solidFill>
                <a:latin typeface="Microsoft YaHei" panose="020B0503020204020204" pitchFamily="34" charset="-122"/>
                <a:ea typeface="Microsoft YaHei" panose="020B0503020204020204" pitchFamily="34" charset="-122"/>
                <a:cs typeface="宋体" charset="-122"/>
              </a:rPr>
              <a:t>辦理報到</a:t>
            </a:r>
          </a:p>
        </p:txBody>
      </p:sp>
      <p:sp>
        <p:nvSpPr>
          <p:cNvPr id="11" name="矩形 10"/>
          <p:cNvSpPr/>
          <p:nvPr/>
        </p:nvSpPr>
        <p:spPr>
          <a:xfrm>
            <a:off x="5773270" y="4182384"/>
            <a:ext cx="1943158" cy="523220"/>
          </a:xfrm>
          <a:prstGeom prst="rect">
            <a:avLst/>
          </a:prstGeom>
        </p:spPr>
        <p:txBody>
          <a:bodyPr wrap="square">
            <a:spAutoFit/>
          </a:bodyPr>
          <a:lstStyle/>
          <a:p>
            <a:r>
              <a:rPr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cs typeface="宋体" charset="-122"/>
              </a:rPr>
              <a:t>安置會議</a:t>
            </a:r>
            <a:endParaRPr lang="en-US" altLang="zh-TW" sz="2800" b="1" dirty="0">
              <a:solidFill>
                <a:schemeClr val="tx1">
                  <a:lumMod val="85000"/>
                  <a:lumOff val="15000"/>
                </a:schemeClr>
              </a:solidFill>
              <a:latin typeface="微軟正黑體" panose="020B0604030504040204" pitchFamily="34" charset="-120"/>
              <a:ea typeface="微軟正黑體" panose="020B0604030504040204" pitchFamily="34" charset="-120"/>
              <a:cs typeface="宋体" charset="-122"/>
            </a:endParaRPr>
          </a:p>
        </p:txBody>
      </p:sp>
      <p:sp>
        <p:nvSpPr>
          <p:cNvPr id="62" name="Rectangle: Rounded Corners 81"/>
          <p:cNvSpPr/>
          <p:nvPr/>
        </p:nvSpPr>
        <p:spPr>
          <a:xfrm>
            <a:off x="2979989" y="5590349"/>
            <a:ext cx="2691684" cy="1127383"/>
          </a:xfrm>
          <a:prstGeom prst="roundRect">
            <a:avLst>
              <a:gd name="adj" fmla="val 50000"/>
            </a:avLst>
          </a:prstGeom>
          <a:solidFill>
            <a:srgbClr val="B5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63" name="TextBox 37"/>
          <p:cNvSpPr txBox="1"/>
          <p:nvPr/>
        </p:nvSpPr>
        <p:spPr>
          <a:xfrm>
            <a:off x="4063377" y="5902425"/>
            <a:ext cx="1670538" cy="494751"/>
          </a:xfrm>
          <a:prstGeom prst="rect">
            <a:avLst/>
          </a:prstGeom>
          <a:noFill/>
        </p:spPr>
        <p:txBody>
          <a:bodyPr wrap="square" rtlCol="0">
            <a:spAutoFit/>
          </a:bodyPr>
          <a:lstStyle/>
          <a:p>
            <a:pPr>
              <a:lnSpc>
                <a:spcPct val="120000"/>
              </a:lnSpc>
            </a:pPr>
            <a:r>
              <a:rPr lang="zh-TW" altLang="en-US" sz="24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確認安置</a:t>
            </a:r>
          </a:p>
        </p:txBody>
      </p:sp>
      <p:sp>
        <p:nvSpPr>
          <p:cNvPr id="26" name="矩形 25"/>
          <p:cNvSpPr/>
          <p:nvPr/>
        </p:nvSpPr>
        <p:spPr>
          <a:xfrm>
            <a:off x="7629458" y="3737370"/>
            <a:ext cx="3895433" cy="1231106"/>
          </a:xfrm>
          <a:prstGeom prst="rect">
            <a:avLst/>
          </a:prstGeom>
        </p:spPr>
        <p:txBody>
          <a:bodyPr wrap="square">
            <a:spAutoFit/>
          </a:bodyPr>
          <a:lstStyle/>
          <a:p>
            <a:pPr>
              <a:spcBef>
                <a:spcPts val="600"/>
              </a:spcBef>
            </a:pP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Microsoft YaHei" panose="020B0503020204020204" pitchFamily="34" charset="-122"/>
                <a:ea typeface="Microsoft YaHei" panose="020B0503020204020204" pitchFamily="34" charset="-122"/>
              </a:rPr>
              <a:t>教育安置會議</a:t>
            </a:r>
          </a:p>
          <a:p>
            <a:pPr marL="811213" indent="-811213">
              <a:spcBef>
                <a:spcPts val="600"/>
              </a:spcBef>
            </a:pPr>
            <a:r>
              <a:rPr lang="zh-TW" altLang="en-US" sz="2000" dirty="0">
                <a:solidFill>
                  <a:srgbClr val="0070C0"/>
                </a:solidFill>
                <a:latin typeface="Microsoft YaHei" panose="020B0503020204020204" pitchFamily="34" charset="-122"/>
                <a:ea typeface="Microsoft YaHei" panose="020B0503020204020204" pitchFamily="34" charset="-122"/>
              </a:rPr>
              <a:t>時間：</a:t>
            </a:r>
            <a:r>
              <a:rPr lang="en-US" altLang="zh-TW" sz="2000" dirty="0">
                <a:solidFill>
                  <a:srgbClr val="0070C0"/>
                </a:solidFill>
                <a:latin typeface="Microsoft YaHei" panose="020B0503020204020204" pitchFamily="34" charset="-122"/>
                <a:ea typeface="Microsoft YaHei" panose="020B0503020204020204" pitchFamily="34" charset="-122"/>
              </a:rPr>
              <a:t>115</a:t>
            </a:r>
            <a:r>
              <a:rPr lang="zh-TW" altLang="en-US" sz="2000" dirty="0">
                <a:solidFill>
                  <a:srgbClr val="0070C0"/>
                </a:solidFill>
                <a:latin typeface="Microsoft YaHei" panose="020B0503020204020204" pitchFamily="34" charset="-122"/>
                <a:ea typeface="Microsoft YaHei" panose="020B0503020204020204" pitchFamily="34" charset="-122"/>
              </a:rPr>
              <a:t>年</a:t>
            </a:r>
            <a:r>
              <a:rPr lang="en-US" altLang="zh-TW" sz="2000" dirty="0">
                <a:solidFill>
                  <a:srgbClr val="0070C0"/>
                </a:solidFill>
                <a:latin typeface="Microsoft YaHei" panose="020B0503020204020204" pitchFamily="34" charset="-122"/>
                <a:ea typeface="Microsoft YaHei" panose="020B0503020204020204" pitchFamily="34" charset="-122"/>
              </a:rPr>
              <a:t>3</a:t>
            </a:r>
            <a:r>
              <a:rPr lang="zh-TW" altLang="en-US" sz="2000" dirty="0">
                <a:solidFill>
                  <a:srgbClr val="0070C0"/>
                </a:solidFill>
                <a:latin typeface="Microsoft YaHei" panose="020B0503020204020204" pitchFamily="34" charset="-122"/>
                <a:ea typeface="Microsoft YaHei" panose="020B0503020204020204" pitchFamily="34" charset="-122"/>
              </a:rPr>
              <a:t>月</a:t>
            </a:r>
            <a:r>
              <a:rPr lang="en-US" altLang="zh-TW" sz="2000" dirty="0">
                <a:solidFill>
                  <a:srgbClr val="0070C0"/>
                </a:solidFill>
                <a:latin typeface="Microsoft YaHei" panose="020B0503020204020204" pitchFamily="34" charset="-122"/>
                <a:ea typeface="Microsoft YaHei" panose="020B0503020204020204" pitchFamily="34" charset="-122"/>
              </a:rPr>
              <a:t>22</a:t>
            </a:r>
            <a:r>
              <a:rPr lang="zh-TW" altLang="en-US" sz="2000" dirty="0">
                <a:solidFill>
                  <a:srgbClr val="0070C0"/>
                </a:solidFill>
                <a:latin typeface="Microsoft YaHei" panose="020B0503020204020204" pitchFamily="34" charset="-122"/>
                <a:ea typeface="Microsoft YaHei" panose="020B0503020204020204" pitchFamily="34" charset="-122"/>
              </a:rPr>
              <a:t>日（星期日）</a:t>
            </a:r>
            <a:endParaRPr lang="en-US" altLang="zh-TW" sz="2000" dirty="0">
              <a:solidFill>
                <a:srgbClr val="0070C0"/>
              </a:solidFill>
              <a:latin typeface="Microsoft YaHei" panose="020B0503020204020204" pitchFamily="34" charset="-122"/>
              <a:ea typeface="Microsoft YaHei" panose="020B0503020204020204" pitchFamily="34" charset="-122"/>
            </a:endParaRPr>
          </a:p>
          <a:p>
            <a:pPr>
              <a:spcBef>
                <a:spcPts val="600"/>
              </a:spcBef>
            </a:pPr>
            <a:r>
              <a:rPr lang="zh-TW" altLang="en-US" sz="2000" dirty="0">
                <a:solidFill>
                  <a:srgbClr val="0070C0"/>
                </a:solidFill>
                <a:latin typeface="Microsoft YaHei" panose="020B0503020204020204" pitchFamily="34" charset="-122"/>
                <a:ea typeface="Microsoft YaHei" panose="020B0503020204020204" pitchFamily="34" charset="-122"/>
              </a:rPr>
              <a:t>方式：出席參加</a:t>
            </a:r>
          </a:p>
        </p:txBody>
      </p:sp>
      <p:sp>
        <p:nvSpPr>
          <p:cNvPr id="87" name="Freeform 12"/>
          <p:cNvSpPr>
            <a:spLocks noChangeArrowheads="1"/>
          </p:cNvSpPr>
          <p:nvPr/>
        </p:nvSpPr>
        <p:spPr bwMode="auto">
          <a:xfrm>
            <a:off x="4554642" y="2318927"/>
            <a:ext cx="1306960" cy="1284830"/>
          </a:xfrm>
          <a:custGeom>
            <a:avLst/>
            <a:gdLst>
              <a:gd name="T0" fmla="*/ 59 w 271"/>
              <a:gd name="T1" fmla="*/ 42 h 271"/>
              <a:gd name="T2" fmla="*/ 229 w 271"/>
              <a:gd name="T3" fmla="*/ 58 h 271"/>
              <a:gd name="T4" fmla="*/ 213 w 271"/>
              <a:gd name="T5" fmla="*/ 228 h 271"/>
              <a:gd name="T6" fmla="*/ 43 w 271"/>
              <a:gd name="T7" fmla="*/ 212 h 271"/>
              <a:gd name="T8" fmla="*/ 59 w 271"/>
              <a:gd name="T9" fmla="*/ 42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FA9696"/>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2" name="Freeform 12"/>
          <p:cNvSpPr>
            <a:spLocks noChangeArrowheads="1"/>
          </p:cNvSpPr>
          <p:nvPr/>
        </p:nvSpPr>
        <p:spPr bwMode="auto">
          <a:xfrm>
            <a:off x="2773664" y="397537"/>
            <a:ext cx="1306960" cy="1284830"/>
          </a:xfrm>
          <a:custGeom>
            <a:avLst/>
            <a:gdLst>
              <a:gd name="T0" fmla="*/ 59 w 271"/>
              <a:gd name="T1" fmla="*/ 42 h 271"/>
              <a:gd name="T2" fmla="*/ 229 w 271"/>
              <a:gd name="T3" fmla="*/ 58 h 271"/>
              <a:gd name="T4" fmla="*/ 213 w 271"/>
              <a:gd name="T5" fmla="*/ 228 h 271"/>
              <a:gd name="T6" fmla="*/ 43 w 271"/>
              <a:gd name="T7" fmla="*/ 212 h 271"/>
              <a:gd name="T8" fmla="*/ 59 w 271"/>
              <a:gd name="T9" fmla="*/ 42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FA9696"/>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4" name="Freeform 12"/>
          <p:cNvSpPr>
            <a:spLocks noChangeArrowheads="1"/>
          </p:cNvSpPr>
          <p:nvPr/>
        </p:nvSpPr>
        <p:spPr bwMode="auto">
          <a:xfrm>
            <a:off x="470993" y="2318656"/>
            <a:ext cx="1306960" cy="1284830"/>
          </a:xfrm>
          <a:custGeom>
            <a:avLst/>
            <a:gdLst>
              <a:gd name="T0" fmla="*/ 59 w 271"/>
              <a:gd name="T1" fmla="*/ 42 h 271"/>
              <a:gd name="T2" fmla="*/ 229 w 271"/>
              <a:gd name="T3" fmla="*/ 58 h 271"/>
              <a:gd name="T4" fmla="*/ 213 w 271"/>
              <a:gd name="T5" fmla="*/ 228 h 271"/>
              <a:gd name="T6" fmla="*/ 43 w 271"/>
              <a:gd name="T7" fmla="*/ 212 h 271"/>
              <a:gd name="T8" fmla="*/ 59 w 271"/>
              <a:gd name="T9" fmla="*/ 42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FA9696"/>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5" name="Freeform 12"/>
          <p:cNvSpPr>
            <a:spLocks noChangeArrowheads="1"/>
          </p:cNvSpPr>
          <p:nvPr/>
        </p:nvSpPr>
        <p:spPr bwMode="auto">
          <a:xfrm>
            <a:off x="2777317" y="5492169"/>
            <a:ext cx="1306960" cy="1284830"/>
          </a:xfrm>
          <a:custGeom>
            <a:avLst/>
            <a:gdLst>
              <a:gd name="T0" fmla="*/ 59 w 271"/>
              <a:gd name="T1" fmla="*/ 42 h 271"/>
              <a:gd name="T2" fmla="*/ 229 w 271"/>
              <a:gd name="T3" fmla="*/ 58 h 271"/>
              <a:gd name="T4" fmla="*/ 213 w 271"/>
              <a:gd name="T5" fmla="*/ 228 h 271"/>
              <a:gd name="T6" fmla="*/ 43 w 271"/>
              <a:gd name="T7" fmla="*/ 212 h 271"/>
              <a:gd name="T8" fmla="*/ 59 w 271"/>
              <a:gd name="T9" fmla="*/ 42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FA9696"/>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8" name="Freeform 12"/>
          <p:cNvSpPr>
            <a:spLocks noChangeArrowheads="1"/>
          </p:cNvSpPr>
          <p:nvPr/>
        </p:nvSpPr>
        <p:spPr bwMode="auto">
          <a:xfrm>
            <a:off x="4548468" y="3764456"/>
            <a:ext cx="1306960" cy="1284830"/>
          </a:xfrm>
          <a:custGeom>
            <a:avLst/>
            <a:gdLst>
              <a:gd name="T0" fmla="*/ 59 w 271"/>
              <a:gd name="T1" fmla="*/ 42 h 271"/>
              <a:gd name="T2" fmla="*/ 229 w 271"/>
              <a:gd name="T3" fmla="*/ 58 h 271"/>
              <a:gd name="T4" fmla="*/ 213 w 271"/>
              <a:gd name="T5" fmla="*/ 228 h 271"/>
              <a:gd name="T6" fmla="*/ 43 w 271"/>
              <a:gd name="T7" fmla="*/ 212 h 271"/>
              <a:gd name="T8" fmla="*/ 59 w 271"/>
              <a:gd name="T9" fmla="*/ 42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FA9696"/>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Tree>
    <p:extLst>
      <p:ext uri="{BB962C8B-B14F-4D97-AF65-F5344CB8AC3E}">
        <p14:creationId xmlns:p14="http://schemas.microsoft.com/office/powerpoint/2010/main" val="2616764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31170_162158900000_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380"/>
          <a:stretch>
            <a:fillRect/>
          </a:stretch>
        </p:blipFill>
        <p:spPr bwMode="auto">
          <a:xfrm>
            <a:off x="165643" y="625722"/>
            <a:ext cx="5136648" cy="484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2405992" y="3403491"/>
            <a:ext cx="655949" cy="707886"/>
          </a:xfrm>
          <a:prstGeom prst="rect">
            <a:avLst/>
          </a:prstGeom>
          <a:noFill/>
        </p:spPr>
        <p:txBody>
          <a:bodyPr wrap="none" rtlCol="0">
            <a:spAutoFit/>
          </a:bodyPr>
          <a:lstStyle/>
          <a:p>
            <a:r>
              <a:rPr lang="en-US" altLang="zh-CN" sz="4000" dirty="0">
                <a:solidFill>
                  <a:schemeClr val="tx1">
                    <a:lumMod val="65000"/>
                    <a:lumOff val="35000"/>
                  </a:schemeClr>
                </a:solidFill>
                <a:latin typeface="Impact" panose="020B0806030902050204" pitchFamily="34" charset="0"/>
              </a:rPr>
              <a:t>01</a:t>
            </a:r>
            <a:endParaRPr lang="zh-CN" altLang="en-US" sz="4000" dirty="0">
              <a:solidFill>
                <a:schemeClr val="tx1">
                  <a:lumMod val="65000"/>
                  <a:lumOff val="35000"/>
                </a:schemeClr>
              </a:solidFill>
              <a:latin typeface="Impact" panose="020B0806030902050204" pitchFamily="34" charset="0"/>
            </a:endParaRPr>
          </a:p>
        </p:txBody>
      </p:sp>
      <p:sp>
        <p:nvSpPr>
          <p:cNvPr id="5" name="文本框 4"/>
          <p:cNvSpPr txBox="1"/>
          <p:nvPr/>
        </p:nvSpPr>
        <p:spPr>
          <a:xfrm>
            <a:off x="1615712" y="2669306"/>
            <a:ext cx="2236510" cy="707886"/>
          </a:xfrm>
          <a:prstGeom prst="rect">
            <a:avLst/>
          </a:prstGeom>
          <a:noFill/>
        </p:spPr>
        <p:txBody>
          <a:bodyPr wrap="none" rtlCol="0">
            <a:spAutoFit/>
          </a:bodyPr>
          <a:lstStyle/>
          <a:p>
            <a:r>
              <a:rPr lang="zh-TW"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安置環境</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Rectangle 3"/>
          <p:cNvSpPr txBox="1">
            <a:spLocks noChangeArrowheads="1"/>
          </p:cNvSpPr>
          <p:nvPr/>
        </p:nvSpPr>
        <p:spPr>
          <a:xfrm>
            <a:off x="5480213" y="1581177"/>
            <a:ext cx="6568580" cy="48974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accent3"/>
              </a:buClr>
              <a:buNone/>
              <a:defRPr/>
            </a:pPr>
            <a:r>
              <a:rPr lang="zh-TW" altLang="en-US" sz="4000" b="1" u="sng" dirty="0">
                <a:solidFill>
                  <a:srgbClr val="0070C0"/>
                </a:solidFill>
                <a:latin typeface="微軟正黑體" panose="020B0604030504040204" pitchFamily="34" charset="-120"/>
                <a:ea typeface="微軟正黑體" panose="020B0604030504040204" pitchFamily="34" charset="-120"/>
                <a:cs typeface="Times New Roman" pitchFamily="18" charset="0"/>
              </a:rPr>
              <a:t>不分類資源班</a:t>
            </a:r>
            <a:endParaRPr lang="en-US" altLang="zh-TW" sz="4000" b="1" u="sng" dirty="0">
              <a:solidFill>
                <a:srgbClr val="0070C0"/>
              </a:solidFill>
              <a:latin typeface="微軟正黑體" panose="020B0604030504040204" pitchFamily="34" charset="-120"/>
              <a:ea typeface="微軟正黑體" panose="020B0604030504040204" pitchFamily="34" charset="-120"/>
              <a:cs typeface="Times New Roman" pitchFamily="18" charset="0"/>
            </a:endParaRPr>
          </a:p>
          <a:p>
            <a:pPr marL="0" indent="0">
              <a:lnSpc>
                <a:spcPct val="100000"/>
              </a:lnSpc>
              <a:spcBef>
                <a:spcPts val="0"/>
              </a:spcBef>
              <a:buClr>
                <a:schemeClr val="accent3"/>
              </a:buClr>
              <a:buFont typeface="Wingdings 2"/>
              <a:buNone/>
              <a:defRPr/>
            </a:pPr>
            <a:r>
              <a:rPr lang="zh-TW" altLang="zh-TW" sz="3200" b="1" dirty="0">
                <a:latin typeface="微軟正黑體" panose="020B0604030504040204" pitchFamily="34" charset="-120"/>
                <a:ea typeface="微軟正黑體" panose="020B0604030504040204" pitchFamily="34" charset="-120"/>
                <a:cs typeface="Times New Roman" pitchFamily="18" charset="0"/>
              </a:rPr>
              <a:t>學籍設籍並就讀普通班，</a:t>
            </a:r>
            <a:r>
              <a:rPr lang="zh-TW" altLang="en-US" sz="3200" b="1" dirty="0">
                <a:latin typeface="微軟正黑體" panose="020B0604030504040204" pitchFamily="34" charset="-120"/>
                <a:ea typeface="微軟正黑體" panose="020B0604030504040204" pitchFamily="34" charset="-120"/>
                <a:cs typeface="Times New Roman" pitchFamily="18" charset="0"/>
              </a:rPr>
              <a:t>視學習需求安排部分時間到資源班接受特殊教育課程。</a:t>
            </a:r>
            <a:endParaRPr lang="en-US" altLang="zh-TW" sz="3200" b="1" dirty="0">
              <a:latin typeface="微軟正黑體" panose="020B0604030504040204" pitchFamily="34" charset="-120"/>
              <a:ea typeface="微軟正黑體" panose="020B0604030504040204" pitchFamily="34" charset="-120"/>
              <a:cs typeface="Times New Roman" pitchFamily="18" charset="0"/>
            </a:endParaRPr>
          </a:p>
          <a:p>
            <a:pPr marL="274320" indent="-274320">
              <a:lnSpc>
                <a:spcPct val="100000"/>
              </a:lnSpc>
              <a:spcBef>
                <a:spcPts val="0"/>
              </a:spcBef>
              <a:buClr>
                <a:schemeClr val="accent3"/>
              </a:buClr>
              <a:buFont typeface="Wingdings 2"/>
              <a:buChar char=""/>
              <a:defRPr/>
            </a:pPr>
            <a:endParaRPr lang="en-US" altLang="zh-TW" sz="3200" b="1" dirty="0">
              <a:latin typeface="微軟正黑體" panose="020B0604030504040204" pitchFamily="34" charset="-120"/>
              <a:ea typeface="微軟正黑體" panose="020B0604030504040204" pitchFamily="34" charset="-120"/>
              <a:cs typeface="Times New Roman" pitchFamily="18" charset="0"/>
            </a:endParaRPr>
          </a:p>
          <a:p>
            <a:pPr marL="0" indent="0">
              <a:lnSpc>
                <a:spcPct val="100000"/>
              </a:lnSpc>
              <a:spcBef>
                <a:spcPts val="0"/>
              </a:spcBef>
              <a:buClr>
                <a:schemeClr val="accent3"/>
              </a:buClr>
              <a:buFont typeface="Wingdings 2"/>
              <a:buNone/>
              <a:defRPr/>
            </a:pPr>
            <a:endParaRPr lang="zh-TW" altLang="en-US" sz="3200" b="1" dirty="0">
              <a:latin typeface="微軟正黑體" panose="020B0604030504040204" pitchFamily="34" charset="-120"/>
              <a:ea typeface="微軟正黑體" panose="020B0604030504040204" pitchFamily="34" charset="-120"/>
              <a:cs typeface="Times New Roman" pitchFamily="18" charset="0"/>
            </a:endParaRPr>
          </a:p>
        </p:txBody>
      </p:sp>
      <p:sp>
        <p:nvSpPr>
          <p:cNvPr id="7" name="橢圓 6"/>
          <p:cNvSpPr/>
          <p:nvPr/>
        </p:nvSpPr>
        <p:spPr>
          <a:xfrm>
            <a:off x="5077924" y="1719382"/>
            <a:ext cx="448733" cy="446149"/>
          </a:xfrm>
          <a:prstGeom prst="ellipse">
            <a:avLst/>
          </a:prstGeom>
          <a:solidFill>
            <a:srgbClr val="F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676235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31170_162158900000_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380"/>
          <a:stretch>
            <a:fillRect/>
          </a:stretch>
        </p:blipFill>
        <p:spPr bwMode="auto">
          <a:xfrm>
            <a:off x="165643" y="625722"/>
            <a:ext cx="5136648" cy="484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2405992" y="3403491"/>
            <a:ext cx="718466" cy="707886"/>
          </a:xfrm>
          <a:prstGeom prst="rect">
            <a:avLst/>
          </a:prstGeom>
          <a:noFill/>
        </p:spPr>
        <p:txBody>
          <a:bodyPr wrap="none" rtlCol="0">
            <a:spAutoFit/>
          </a:bodyPr>
          <a:lstStyle/>
          <a:p>
            <a:r>
              <a:rPr lang="en-US" altLang="zh-CN" sz="4000" dirty="0">
                <a:solidFill>
                  <a:schemeClr val="tx1">
                    <a:lumMod val="65000"/>
                    <a:lumOff val="35000"/>
                  </a:schemeClr>
                </a:solidFill>
                <a:latin typeface="Impact" panose="020B0806030902050204" pitchFamily="34" charset="0"/>
              </a:rPr>
              <a:t>0</a:t>
            </a:r>
            <a:r>
              <a:rPr lang="en-US" altLang="zh-TW" sz="4000" dirty="0">
                <a:solidFill>
                  <a:schemeClr val="tx1">
                    <a:lumMod val="65000"/>
                    <a:lumOff val="35000"/>
                  </a:schemeClr>
                </a:solidFill>
                <a:latin typeface="Impact" panose="020B0806030902050204" pitchFamily="34" charset="0"/>
              </a:rPr>
              <a:t>2</a:t>
            </a:r>
            <a:endParaRPr lang="zh-CN" altLang="en-US" sz="4000" dirty="0">
              <a:solidFill>
                <a:schemeClr val="tx1">
                  <a:lumMod val="65000"/>
                  <a:lumOff val="35000"/>
                </a:schemeClr>
              </a:solidFill>
              <a:latin typeface="Impact" panose="020B0806030902050204" pitchFamily="34" charset="0"/>
            </a:endParaRPr>
          </a:p>
        </p:txBody>
      </p:sp>
      <p:sp>
        <p:nvSpPr>
          <p:cNvPr id="5" name="文本框 4"/>
          <p:cNvSpPr txBox="1"/>
          <p:nvPr/>
        </p:nvSpPr>
        <p:spPr>
          <a:xfrm>
            <a:off x="1615712" y="2669306"/>
            <a:ext cx="2236510" cy="707886"/>
          </a:xfrm>
          <a:prstGeom prst="rect">
            <a:avLst/>
          </a:prstGeom>
          <a:noFill/>
        </p:spPr>
        <p:txBody>
          <a:bodyPr wrap="none" rtlCol="0">
            <a:spAutoFit/>
          </a:bodyPr>
          <a:lstStyle/>
          <a:p>
            <a:r>
              <a:rPr lang="zh-TW"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安置環境</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Rectangle 3"/>
          <p:cNvSpPr txBox="1">
            <a:spLocks noChangeArrowheads="1"/>
          </p:cNvSpPr>
          <p:nvPr/>
        </p:nvSpPr>
        <p:spPr>
          <a:xfrm>
            <a:off x="5302291" y="1119529"/>
            <a:ext cx="6064639" cy="489743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1200"/>
              </a:spcBef>
              <a:buClr>
                <a:schemeClr val="accent3"/>
              </a:buClr>
              <a:buFont typeface="Wingdings 2"/>
              <a:buChar char=""/>
              <a:defRPr/>
            </a:pPr>
            <a:r>
              <a:rPr lang="zh-TW" altLang="en-US" sz="4000" b="1" u="sng" dirty="0">
                <a:solidFill>
                  <a:srgbClr val="7030A0"/>
                </a:solidFill>
                <a:latin typeface="微軟正黑體" panose="020B0604030504040204" pitchFamily="34" charset="-120"/>
                <a:ea typeface="微軟正黑體" panose="020B0604030504040204" pitchFamily="34" charset="-120"/>
                <a:cs typeface="Times New Roman" pitchFamily="18" charset="0"/>
              </a:rPr>
              <a:t>集中式特殊教育班</a:t>
            </a:r>
            <a:endParaRPr lang="zh-TW" altLang="en-US" sz="4000" b="1" dirty="0">
              <a:solidFill>
                <a:srgbClr val="00B050"/>
              </a:solidFill>
              <a:latin typeface="微軟正黑體" panose="020B0604030504040204" pitchFamily="34" charset="-120"/>
              <a:ea typeface="微軟正黑體" panose="020B0604030504040204" pitchFamily="34" charset="-120"/>
              <a:cs typeface="Times New Roman" pitchFamily="18" charset="0"/>
            </a:endParaRPr>
          </a:p>
          <a:p>
            <a:pPr marL="514350" indent="-514350">
              <a:lnSpc>
                <a:spcPct val="100000"/>
              </a:lnSpc>
              <a:spcBef>
                <a:spcPts val="1200"/>
              </a:spcBef>
              <a:buClr>
                <a:schemeClr val="accent3"/>
              </a:buClr>
              <a:buFont typeface="+mj-lt"/>
              <a:buAutoNum type="arabicPeriod"/>
              <a:defRPr/>
            </a:pPr>
            <a:r>
              <a:rPr lang="zh-TW" altLang="en-US" sz="3200" b="1" dirty="0">
                <a:latin typeface="微軟正黑體" panose="020B0604030504040204" pitchFamily="34" charset="-120"/>
                <a:ea typeface="微軟正黑體" panose="020B0604030504040204" pitchFamily="34" charset="-120"/>
                <a:cs typeface="Times New Roman" pitchFamily="18" charset="0"/>
              </a:rPr>
              <a:t>學籍設籍並就讀特教班，可依據學生學習能力安排部分時間至資源班或普通班接受融合教育。</a:t>
            </a:r>
            <a:endParaRPr lang="en-US" altLang="zh-TW" sz="3200" b="1" dirty="0">
              <a:latin typeface="微軟正黑體" panose="020B0604030504040204" pitchFamily="34" charset="-120"/>
              <a:ea typeface="微軟正黑體" panose="020B0604030504040204" pitchFamily="34" charset="-120"/>
              <a:cs typeface="Times New Roman" pitchFamily="18" charset="0"/>
            </a:endParaRPr>
          </a:p>
          <a:p>
            <a:pPr marL="514350" indent="-514350">
              <a:lnSpc>
                <a:spcPct val="100000"/>
              </a:lnSpc>
              <a:spcBef>
                <a:spcPts val="1200"/>
              </a:spcBef>
              <a:buClr>
                <a:schemeClr val="accent3"/>
              </a:buClr>
              <a:buFont typeface="+mj-lt"/>
              <a:buAutoNum type="arabicPeriod"/>
              <a:defRPr/>
            </a:pPr>
            <a:r>
              <a:rPr lang="zh-TW" altLang="en-US" sz="3200" b="1" dirty="0">
                <a:latin typeface="微軟正黑體" panose="020B0604030504040204" pitchFamily="34" charset="-120"/>
                <a:ea typeface="微軟正黑體" panose="020B0604030504040204" pitchFamily="34" charset="-120"/>
                <a:cs typeface="Times New Roman" pitchFamily="18" charset="0"/>
              </a:rPr>
              <a:t>安置對象為認知缺損中重度以上之特教需求學生，國小每班安置人數以</a:t>
            </a:r>
            <a:r>
              <a:rPr lang="en-US" altLang="zh-TW" sz="3200" b="1" dirty="0">
                <a:latin typeface="微軟正黑體" panose="020B0604030504040204" pitchFamily="34" charset="-120"/>
                <a:ea typeface="微軟正黑體" panose="020B0604030504040204" pitchFamily="34" charset="-120"/>
                <a:cs typeface="Times New Roman" pitchFamily="18" charset="0"/>
              </a:rPr>
              <a:t>10</a:t>
            </a:r>
            <a:r>
              <a:rPr lang="zh-TW" altLang="en-US" sz="3200" b="1" dirty="0">
                <a:latin typeface="微軟正黑體" panose="020B0604030504040204" pitchFamily="34" charset="-120"/>
                <a:ea typeface="微軟正黑體" panose="020B0604030504040204" pitchFamily="34" charset="-120"/>
                <a:cs typeface="Times New Roman" pitchFamily="18" charset="0"/>
              </a:rPr>
              <a:t>名為原則</a:t>
            </a:r>
            <a:r>
              <a:rPr lang="en-US" altLang="zh-TW" sz="3200" b="1" dirty="0">
                <a:latin typeface="微軟正黑體" panose="020B0604030504040204" pitchFamily="34" charset="-120"/>
                <a:ea typeface="微軟正黑體" panose="020B0604030504040204" pitchFamily="34" charset="-120"/>
                <a:cs typeface="Times New Roman" pitchFamily="18" charset="0"/>
              </a:rPr>
              <a:t>(</a:t>
            </a:r>
            <a:r>
              <a:rPr lang="zh-TW" altLang="en-US" sz="3200" b="1" dirty="0">
                <a:latin typeface="微軟正黑體" panose="020B0604030504040204" pitchFamily="34" charset="-120"/>
                <a:ea typeface="微軟正黑體" panose="020B0604030504040204" pitchFamily="34" charset="-120"/>
                <a:cs typeface="Times New Roman" pitchFamily="18" charset="0"/>
              </a:rPr>
              <a:t>含新、舊生</a:t>
            </a:r>
            <a:r>
              <a:rPr lang="en-US" altLang="zh-TW" sz="3200" b="1" dirty="0">
                <a:latin typeface="微軟正黑體" panose="020B0604030504040204" pitchFamily="34" charset="-120"/>
                <a:ea typeface="微軟正黑體" panose="020B0604030504040204" pitchFamily="34" charset="-120"/>
                <a:cs typeface="Times New Roman" pitchFamily="18" charset="0"/>
              </a:rPr>
              <a:t>)</a:t>
            </a:r>
            <a:r>
              <a:rPr lang="zh-TW" altLang="en-US" sz="3200" b="1" dirty="0">
                <a:latin typeface="微軟正黑體" panose="020B0604030504040204" pitchFamily="34" charset="-120"/>
                <a:ea typeface="微軟正黑體" panose="020B0604030504040204" pitchFamily="34" charset="-120"/>
                <a:cs typeface="Times New Roman" pitchFamily="18" charset="0"/>
              </a:rPr>
              <a:t>。</a:t>
            </a:r>
            <a:endParaRPr lang="en-US" altLang="zh-TW" sz="3200" b="1" dirty="0">
              <a:latin typeface="微軟正黑體" panose="020B0604030504040204" pitchFamily="34" charset="-120"/>
              <a:ea typeface="微軟正黑體" panose="020B0604030504040204" pitchFamily="34" charset="-120"/>
              <a:cs typeface="Times New Roman" pitchFamily="18" charset="0"/>
            </a:endParaRPr>
          </a:p>
        </p:txBody>
      </p:sp>
      <p:sp>
        <p:nvSpPr>
          <p:cNvPr id="7" name="橢圓 6"/>
          <p:cNvSpPr/>
          <p:nvPr/>
        </p:nvSpPr>
        <p:spPr>
          <a:xfrm>
            <a:off x="5202539" y="1254870"/>
            <a:ext cx="448733" cy="446149"/>
          </a:xfrm>
          <a:prstGeom prst="ellipse">
            <a:avLst/>
          </a:prstGeom>
          <a:solidFill>
            <a:srgbClr val="FA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46751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31170_162158900000_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380"/>
          <a:stretch>
            <a:fillRect/>
          </a:stretch>
        </p:blipFill>
        <p:spPr bwMode="auto">
          <a:xfrm>
            <a:off x="165643" y="625722"/>
            <a:ext cx="5136648" cy="484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2405992" y="3403491"/>
            <a:ext cx="732893" cy="707886"/>
          </a:xfrm>
          <a:prstGeom prst="rect">
            <a:avLst/>
          </a:prstGeom>
          <a:noFill/>
        </p:spPr>
        <p:txBody>
          <a:bodyPr wrap="none" rtlCol="0">
            <a:spAutoFit/>
          </a:bodyPr>
          <a:lstStyle/>
          <a:p>
            <a:r>
              <a:rPr lang="en-US" altLang="zh-CN" sz="4000" dirty="0">
                <a:solidFill>
                  <a:schemeClr val="tx1">
                    <a:lumMod val="65000"/>
                    <a:lumOff val="35000"/>
                  </a:schemeClr>
                </a:solidFill>
                <a:latin typeface="Impact" panose="020B0806030902050204" pitchFamily="34" charset="0"/>
              </a:rPr>
              <a:t>0</a:t>
            </a:r>
            <a:r>
              <a:rPr lang="en-US" altLang="zh-TW" sz="4000" dirty="0">
                <a:solidFill>
                  <a:schemeClr val="tx1">
                    <a:lumMod val="65000"/>
                    <a:lumOff val="35000"/>
                  </a:schemeClr>
                </a:solidFill>
                <a:latin typeface="Impact" panose="020B0806030902050204" pitchFamily="34" charset="0"/>
              </a:rPr>
              <a:t>3</a:t>
            </a:r>
            <a:endParaRPr lang="zh-CN" altLang="en-US" sz="4000" dirty="0">
              <a:solidFill>
                <a:schemeClr val="tx1">
                  <a:lumMod val="65000"/>
                  <a:lumOff val="35000"/>
                </a:schemeClr>
              </a:solidFill>
              <a:latin typeface="Impact" panose="020B0806030902050204" pitchFamily="34" charset="0"/>
            </a:endParaRPr>
          </a:p>
        </p:txBody>
      </p:sp>
      <p:sp>
        <p:nvSpPr>
          <p:cNvPr id="5" name="文本框 4"/>
          <p:cNvSpPr txBox="1"/>
          <p:nvPr/>
        </p:nvSpPr>
        <p:spPr>
          <a:xfrm>
            <a:off x="1615712" y="2669306"/>
            <a:ext cx="2236510" cy="707886"/>
          </a:xfrm>
          <a:prstGeom prst="rect">
            <a:avLst/>
          </a:prstGeom>
          <a:noFill/>
        </p:spPr>
        <p:txBody>
          <a:bodyPr wrap="none" rtlCol="0">
            <a:spAutoFit/>
          </a:bodyPr>
          <a:lstStyle/>
          <a:p>
            <a:r>
              <a:rPr lang="zh-TW"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安置環境</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Rectangle 3"/>
          <p:cNvSpPr txBox="1">
            <a:spLocks noChangeArrowheads="1"/>
          </p:cNvSpPr>
          <p:nvPr/>
        </p:nvSpPr>
        <p:spPr>
          <a:xfrm>
            <a:off x="5191932" y="1371779"/>
            <a:ext cx="6548311" cy="48974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accent3"/>
              </a:buClr>
              <a:buBlip>
                <a:blip r:embed="rId3"/>
              </a:buBlip>
              <a:defRPr/>
            </a:pPr>
            <a:r>
              <a:rPr lang="zh-TW" altLang="en-US" sz="3200" b="1" dirty="0">
                <a:latin typeface="微軟正黑體" panose="020B0604030504040204" pitchFamily="34" charset="-120"/>
                <a:ea typeface="微軟正黑體" panose="020B0604030504040204" pitchFamily="34" charset="-120"/>
                <a:cs typeface="Times New Roman" pitchFamily="18" charset="0"/>
              </a:rPr>
              <a:t>國立特殊教育學校：招收對象  </a:t>
            </a:r>
            <a:endParaRPr lang="en-US" altLang="zh-TW" sz="3200" b="1" dirty="0">
              <a:latin typeface="微軟正黑體" panose="020B0604030504040204" pitchFamily="34" charset="-120"/>
              <a:ea typeface="微軟正黑體" panose="020B0604030504040204" pitchFamily="34" charset="-120"/>
              <a:cs typeface="Times New Roman" pitchFamily="18" charset="0"/>
            </a:endParaRPr>
          </a:p>
          <a:p>
            <a:pPr marL="0" indent="0">
              <a:lnSpc>
                <a:spcPct val="100000"/>
              </a:lnSpc>
              <a:spcBef>
                <a:spcPts val="0"/>
              </a:spcBef>
              <a:buClr>
                <a:schemeClr val="accent3"/>
              </a:buClr>
              <a:buNone/>
              <a:defRPr/>
            </a:pPr>
            <a:r>
              <a:rPr lang="zh-TW" altLang="en-US" sz="3200" b="1" dirty="0">
                <a:latin typeface="微軟正黑體" panose="020B0604030504040204" pitchFamily="34" charset="-120"/>
                <a:ea typeface="微軟正黑體" panose="020B0604030504040204" pitchFamily="34" charset="-120"/>
                <a:cs typeface="Times New Roman" pitchFamily="18" charset="0"/>
              </a:rPr>
              <a:t>   為智能障礙重度或以智能障礙 </a:t>
            </a:r>
            <a:endParaRPr lang="en-US" altLang="zh-TW" sz="3200" b="1" dirty="0">
              <a:latin typeface="微軟正黑體" panose="020B0604030504040204" pitchFamily="34" charset="-120"/>
              <a:ea typeface="微軟正黑體" panose="020B0604030504040204" pitchFamily="34" charset="-120"/>
              <a:cs typeface="Times New Roman" pitchFamily="18" charset="0"/>
            </a:endParaRPr>
          </a:p>
          <a:p>
            <a:pPr marL="0" indent="0">
              <a:lnSpc>
                <a:spcPct val="100000"/>
              </a:lnSpc>
              <a:spcBef>
                <a:spcPts val="0"/>
              </a:spcBef>
              <a:buClr>
                <a:schemeClr val="accent3"/>
              </a:buClr>
              <a:buNone/>
              <a:defRPr/>
            </a:pPr>
            <a:r>
              <a:rPr lang="zh-TW" altLang="en-US" sz="3200" b="1" dirty="0">
                <a:latin typeface="微軟正黑體" panose="020B0604030504040204" pitchFamily="34" charset="-120"/>
                <a:ea typeface="微軟正黑體" panose="020B0604030504040204" pitchFamily="34" charset="-120"/>
                <a:cs typeface="Times New Roman" pitchFamily="18" charset="0"/>
              </a:rPr>
              <a:t>   為主之多重障礙學生。</a:t>
            </a:r>
            <a:endParaRPr lang="en-US" altLang="zh-TW" sz="3200" b="1" dirty="0">
              <a:latin typeface="微軟正黑體" panose="020B0604030504040204" pitchFamily="34" charset="-120"/>
              <a:ea typeface="微軟正黑體" panose="020B0604030504040204" pitchFamily="34" charset="-120"/>
              <a:cs typeface="Times New Roman" pitchFamily="18" charset="0"/>
            </a:endParaRPr>
          </a:p>
          <a:p>
            <a:pPr marL="0" indent="0">
              <a:lnSpc>
                <a:spcPct val="100000"/>
              </a:lnSpc>
              <a:spcBef>
                <a:spcPts val="0"/>
              </a:spcBef>
              <a:buClr>
                <a:schemeClr val="accent3"/>
              </a:buClr>
              <a:buNone/>
              <a:defRPr/>
            </a:pPr>
            <a:endParaRPr lang="zh-TW" altLang="en-US" sz="3200" b="1" dirty="0">
              <a:latin typeface="微軟正黑體" panose="020B0604030504040204" pitchFamily="34" charset="-120"/>
              <a:ea typeface="微軟正黑體" panose="020B0604030504040204" pitchFamily="34" charset="-120"/>
              <a:cs typeface="Times New Roman" pitchFamily="18" charset="0"/>
            </a:endParaRPr>
          </a:p>
          <a:p>
            <a:pPr>
              <a:lnSpc>
                <a:spcPct val="100000"/>
              </a:lnSpc>
              <a:spcBef>
                <a:spcPts val="0"/>
              </a:spcBef>
              <a:buClr>
                <a:schemeClr val="accent3"/>
              </a:buClr>
              <a:buBlip>
                <a:blip r:embed="rId3"/>
              </a:buBlip>
              <a:defRPr/>
            </a:pPr>
            <a:r>
              <a:rPr lang="zh-TW" altLang="en-US" sz="3200" b="1" dirty="0">
                <a:latin typeface="微軟正黑體" panose="020B0604030504040204" pitchFamily="34" charset="-120"/>
                <a:ea typeface="微軟正黑體" panose="020B0604030504040204" pitchFamily="34" charset="-120"/>
                <a:cs typeface="Times New Roman" pitchFamily="18" charset="0"/>
              </a:rPr>
              <a:t>欲安置國立新竹科學園區實驗高 </a:t>
            </a:r>
            <a:endParaRPr lang="en-US" altLang="zh-TW" sz="3200" b="1" dirty="0">
              <a:latin typeface="微軟正黑體" panose="020B0604030504040204" pitchFamily="34" charset="-120"/>
              <a:ea typeface="微軟正黑體" panose="020B0604030504040204" pitchFamily="34" charset="-120"/>
              <a:cs typeface="Times New Roman" pitchFamily="18" charset="0"/>
            </a:endParaRPr>
          </a:p>
          <a:p>
            <a:pPr marL="0" indent="0">
              <a:lnSpc>
                <a:spcPct val="100000"/>
              </a:lnSpc>
              <a:spcBef>
                <a:spcPts val="0"/>
              </a:spcBef>
              <a:buClr>
                <a:schemeClr val="accent3"/>
              </a:buClr>
              <a:buNone/>
              <a:defRPr/>
            </a:pPr>
            <a:r>
              <a:rPr lang="zh-TW" altLang="en-US" sz="3200" b="1" dirty="0">
                <a:latin typeface="微軟正黑體" panose="020B0604030504040204" pitchFamily="34" charset="-120"/>
                <a:ea typeface="微軟正黑體" panose="020B0604030504040204" pitchFamily="34" charset="-120"/>
                <a:cs typeface="Times New Roman" pitchFamily="18" charset="0"/>
              </a:rPr>
              <a:t>   中國小部、國立清華大學附設實 </a:t>
            </a:r>
            <a:endParaRPr lang="en-US" altLang="zh-TW" sz="3200" b="1" dirty="0">
              <a:latin typeface="微軟正黑體" panose="020B0604030504040204" pitchFamily="34" charset="-120"/>
              <a:ea typeface="微軟正黑體" panose="020B0604030504040204" pitchFamily="34" charset="-120"/>
              <a:cs typeface="Times New Roman" pitchFamily="18" charset="0"/>
            </a:endParaRPr>
          </a:p>
          <a:p>
            <a:pPr marL="0" indent="0">
              <a:lnSpc>
                <a:spcPct val="100000"/>
              </a:lnSpc>
              <a:spcBef>
                <a:spcPts val="0"/>
              </a:spcBef>
              <a:buClr>
                <a:schemeClr val="accent3"/>
              </a:buClr>
              <a:buNone/>
              <a:defRPr/>
            </a:pPr>
            <a:r>
              <a:rPr lang="zh-TW" altLang="en-US" sz="3200" b="1" dirty="0">
                <a:latin typeface="微軟正黑體" panose="020B0604030504040204" pitchFamily="34" charset="-120"/>
                <a:ea typeface="微軟正黑體" panose="020B0604030504040204" pitchFamily="34" charset="-120"/>
                <a:cs typeface="Times New Roman" pitchFamily="18" charset="0"/>
              </a:rPr>
              <a:t>   驗小學者需符合該校入學資格。</a:t>
            </a:r>
          </a:p>
        </p:txBody>
      </p:sp>
    </p:spTree>
    <p:extLst>
      <p:ext uri="{BB962C8B-B14F-4D97-AF65-F5344CB8AC3E}">
        <p14:creationId xmlns:p14="http://schemas.microsoft.com/office/powerpoint/2010/main" val="14874699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30517215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893</Words>
  <Application>Microsoft Office PowerPoint</Application>
  <PresentationFormat>寬螢幕</PresentationFormat>
  <Paragraphs>110</Paragraphs>
  <Slides>16</Slides>
  <Notes>2</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16</vt:i4>
      </vt:variant>
    </vt:vector>
  </HeadingPairs>
  <TitlesOfParts>
    <vt:vector size="31" baseType="lpstr">
      <vt:lpstr>Batang</vt:lpstr>
      <vt:lpstr>Microsoft YaHei</vt:lpstr>
      <vt:lpstr>Microsoft YaHei</vt:lpstr>
      <vt:lpstr>宋体</vt:lpstr>
      <vt:lpstr>方正清刻本悦宋简体</vt:lpstr>
      <vt:lpstr>微軟正黑體</vt:lpstr>
      <vt:lpstr>新細明體</vt:lpstr>
      <vt:lpstr>Arial</vt:lpstr>
      <vt:lpstr>Broadway</vt:lpstr>
      <vt:lpstr>Calibri</vt:lpstr>
      <vt:lpstr>Calibri Light</vt:lpstr>
      <vt:lpstr>Impact</vt:lpstr>
      <vt:lpstr>Times New Roman</vt:lpstr>
      <vt:lpstr>Wingdings 2</vt:lpstr>
      <vt:lpstr>Office 主题</vt:lpstr>
      <vt:lpstr>PowerPoint 簡報</vt:lpstr>
      <vt:lpstr>PowerPoint 簡報</vt:lpstr>
      <vt:lpstr>申請鑑定安置</vt:lpstr>
      <vt:lpstr>報名檢附資料</vt:lpstr>
      <vt:lpstr>評估</vt:lpstr>
      <vt:lpstr>PowerPoint 簡報</vt:lpstr>
      <vt:lpstr>PowerPoint 簡報</vt:lpstr>
      <vt:lpstr>PowerPoint 簡報</vt:lpstr>
      <vt:lpstr>PowerPoint 簡報</vt:lpstr>
      <vt:lpstr>國小特教支援服務</vt:lpstr>
      <vt:lpstr>PowerPoint 簡報</vt:lpstr>
      <vt:lpstr>PowerPoint 簡報</vt:lpstr>
      <vt:lpstr>PowerPoint 簡報</vt:lpstr>
      <vt:lpstr>PowerPoint 簡報</vt:lpstr>
      <vt:lpstr>PowerPoint 簡報</vt:lpstr>
      <vt:lpstr>PowerPoint 簡報</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User</cp:lastModifiedBy>
  <cp:revision>184</cp:revision>
  <dcterms:created xsi:type="dcterms:W3CDTF">2016-02-25T11:28:42Z</dcterms:created>
  <dcterms:modified xsi:type="dcterms:W3CDTF">2025-09-22T02:44:50Z</dcterms:modified>
</cp:coreProperties>
</file>